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5" r:id="rId2"/>
    <p:sldId id="454" r:id="rId3"/>
    <p:sldId id="534" r:id="rId4"/>
    <p:sldId id="586" r:id="rId5"/>
    <p:sldId id="557" r:id="rId6"/>
    <p:sldId id="552" r:id="rId7"/>
    <p:sldId id="589" r:id="rId8"/>
    <p:sldId id="591" r:id="rId9"/>
    <p:sldId id="598" r:id="rId10"/>
    <p:sldId id="470" r:id="rId11"/>
    <p:sldId id="595" r:id="rId12"/>
    <p:sldId id="596" r:id="rId13"/>
    <p:sldId id="593" r:id="rId14"/>
    <p:sldId id="594" r:id="rId15"/>
    <p:sldId id="597" r:id="rId16"/>
    <p:sldId id="453" r:id="rId17"/>
    <p:sldId id="427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79D53"/>
    <a:srgbClr val="1A415D"/>
    <a:srgbClr val="728FA5"/>
    <a:srgbClr val="003399"/>
    <a:srgbClr val="99AEBD"/>
    <a:srgbClr val="893583"/>
    <a:srgbClr val="FFA161"/>
    <a:srgbClr val="FBC26D"/>
    <a:srgbClr val="DE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800" autoAdjust="0"/>
  </p:normalViewPr>
  <p:slideViewPr>
    <p:cSldViewPr snapToGrid="0" snapToObjects="1">
      <p:cViewPr varScale="1">
        <p:scale>
          <a:sx n="83" d="100"/>
          <a:sy n="83" d="100"/>
        </p:scale>
        <p:origin x="1478" y="1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D687A-215B-4053-8D9D-C306C2FF0CF9}" type="datetimeFigureOut">
              <a:rPr lang="it-IT" smtClean="0"/>
              <a:t>18/11/2021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F2FE9-4A00-41A8-A3A6-2697E51A5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785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A4C44-D984-4E76-B72D-9A709FAEB5EE}" type="datetimeFigureOut">
              <a:rPr lang="it-IT" smtClean="0"/>
              <a:t>18/11/2021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06B75-FFF9-461A-8F89-C878ADA752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87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>
              <a:latin typeface="Arial" pitchFamily="34" charset="0"/>
            </a:endParaRPr>
          </a:p>
        </p:txBody>
      </p:sp>
      <p:sp>
        <p:nvSpPr>
          <p:cNvPr id="962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69028" indent="-295780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3119" indent="-236624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6367" indent="-236624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29615" indent="-236624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0834178-9473-426C-9A3E-E86E7173EF6C}" type="slidenum">
              <a:rPr lang="it-IT" altLang="it-IT" sz="120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it-IT" altLang="it-IT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5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sz="1900">
                <a:latin typeface="Arial" pitchFamily="34" charset="0"/>
              </a:rPr>
              <a:t>In questa ottica già dal 2009 abbiamo avviato, con il sostegno della Regione Lombardia, l’attività della filiera lombarda, basata sui centri di Brescia, Bergamo, Milano, Lecco.</a:t>
            </a:r>
          </a:p>
          <a:p>
            <a:r>
              <a:rPr lang="it-IT" altLang="it-IT" sz="1900">
                <a:latin typeface="Arial" pitchFamily="34" charset="0"/>
              </a:rPr>
              <a:t>Come detto parliamo di oltre 50.000 addetti in oltre 1.000 aziende (90% sono PMI), con un fatturato di oltre 20 miliardi di euro.</a:t>
            </a:r>
          </a:p>
          <a:p>
            <a:endParaRPr lang="it-IT" altLang="it-IT" sz="1900">
              <a:latin typeface="Arial" pitchFamily="34" charset="0"/>
            </a:endParaRPr>
          </a:p>
        </p:txBody>
      </p:sp>
      <p:sp>
        <p:nvSpPr>
          <p:cNvPr id="1105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69028" indent="-295780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3119" indent="-236624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6367" indent="-236624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29615" indent="-236624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26E204B-D146-451D-9928-5BD5E23F5414}" type="slidenum">
              <a:rPr lang="it-IT" altLang="it-IT" sz="1200">
                <a:latin typeface="Arial" pitchFamily="34" charset="0"/>
              </a:rPr>
              <a:pPr/>
              <a:t>6</a:t>
            </a:fld>
            <a:endParaRPr lang="it-IT" altLang="it-IT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0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ttangolo 128"/>
          <p:cNvSpPr/>
          <p:nvPr userDrawn="1"/>
        </p:nvSpPr>
        <p:spPr>
          <a:xfrm>
            <a:off x="0" y="6229350"/>
            <a:ext cx="9144000" cy="63817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1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6262075"/>
            <a:ext cx="3038475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6262075"/>
            <a:ext cx="3038475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8C5DA19-9148-4D44-BA02-3D4299799F23}"/>
              </a:ext>
            </a:extLst>
          </p:cNvPr>
          <p:cNvSpPr/>
          <p:nvPr userDrawn="1"/>
        </p:nvSpPr>
        <p:spPr>
          <a:xfrm>
            <a:off x="0" y="1"/>
            <a:ext cx="9144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9F679C3-D36C-486E-A545-0E2FEC008325}"/>
              </a:ext>
            </a:extLst>
          </p:cNvPr>
          <p:cNvGrpSpPr/>
          <p:nvPr userDrawn="1"/>
        </p:nvGrpSpPr>
        <p:grpSpPr>
          <a:xfrm>
            <a:off x="48007" y="1089904"/>
            <a:ext cx="9036647" cy="180000"/>
            <a:chOff x="1218340" y="275867"/>
            <a:chExt cx="17715122" cy="567843"/>
          </a:xfrm>
        </p:grpSpPr>
        <p:cxnSp>
          <p:nvCxnSpPr>
            <p:cNvPr id="10" name="Connettore 1 12">
              <a:extLst>
                <a:ext uri="{FF2B5EF4-FFF2-40B4-BE49-F238E27FC236}">
                  <a16:creationId xmlns:a16="http://schemas.microsoft.com/office/drawing/2014/main" id="{6B6B8BE6-9A14-408D-AB24-3BE46366476B}"/>
                </a:ext>
              </a:extLst>
            </p:cNvPr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3">
              <a:extLst>
                <a:ext uri="{FF2B5EF4-FFF2-40B4-BE49-F238E27FC236}">
                  <a16:creationId xmlns:a16="http://schemas.microsoft.com/office/drawing/2014/main" id="{165FE561-8317-401D-8A6F-8D0CDED2F1B6}"/>
                </a:ext>
              </a:extLst>
            </p:cNvPr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4">
              <a:extLst>
                <a:ext uri="{FF2B5EF4-FFF2-40B4-BE49-F238E27FC236}">
                  <a16:creationId xmlns:a16="http://schemas.microsoft.com/office/drawing/2014/main" id="{1D6F8B85-CEB5-432E-B18E-DEA10215EF9B}"/>
                </a:ext>
              </a:extLst>
            </p:cNvPr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5">
              <a:extLst>
                <a:ext uri="{FF2B5EF4-FFF2-40B4-BE49-F238E27FC236}">
                  <a16:creationId xmlns:a16="http://schemas.microsoft.com/office/drawing/2014/main" id="{40191EC9-27DB-4637-BD72-50A9AE6E6DEC}"/>
                </a:ext>
              </a:extLst>
            </p:cNvPr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6">
              <a:extLst>
                <a:ext uri="{FF2B5EF4-FFF2-40B4-BE49-F238E27FC236}">
                  <a16:creationId xmlns:a16="http://schemas.microsoft.com/office/drawing/2014/main" id="{C7A06799-D350-4CA2-A6A5-64C434706DA2}"/>
                </a:ext>
              </a:extLst>
            </p:cNvPr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7">
              <a:extLst>
                <a:ext uri="{FF2B5EF4-FFF2-40B4-BE49-F238E27FC236}">
                  <a16:creationId xmlns:a16="http://schemas.microsoft.com/office/drawing/2014/main" id="{5434C63A-C3C8-458D-ADD0-E64B6F926DF1}"/>
                </a:ext>
              </a:extLst>
            </p:cNvPr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">
              <a:extLst>
                <a:ext uri="{FF2B5EF4-FFF2-40B4-BE49-F238E27FC236}">
                  <a16:creationId xmlns:a16="http://schemas.microsoft.com/office/drawing/2014/main" id="{7949FE8E-2A6D-4D4A-9638-C50E73CDEC5C}"/>
                </a:ext>
              </a:extLst>
            </p:cNvPr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9">
              <a:extLst>
                <a:ext uri="{FF2B5EF4-FFF2-40B4-BE49-F238E27FC236}">
                  <a16:creationId xmlns:a16="http://schemas.microsoft.com/office/drawing/2014/main" id="{8E75A290-33CA-4EAC-A7E1-9100AA47A7A9}"/>
                </a:ext>
              </a:extLst>
            </p:cNvPr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0">
              <a:extLst>
                <a:ext uri="{FF2B5EF4-FFF2-40B4-BE49-F238E27FC236}">
                  <a16:creationId xmlns:a16="http://schemas.microsoft.com/office/drawing/2014/main" id="{35EE6897-EA11-4129-A996-E8AB08EA752B}"/>
                </a:ext>
              </a:extLst>
            </p:cNvPr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21">
              <a:extLst>
                <a:ext uri="{FF2B5EF4-FFF2-40B4-BE49-F238E27FC236}">
                  <a16:creationId xmlns:a16="http://schemas.microsoft.com/office/drawing/2014/main" id="{1E116102-E961-4D1B-83B1-7408825491ED}"/>
                </a:ext>
              </a:extLst>
            </p:cNvPr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22">
              <a:extLst>
                <a:ext uri="{FF2B5EF4-FFF2-40B4-BE49-F238E27FC236}">
                  <a16:creationId xmlns:a16="http://schemas.microsoft.com/office/drawing/2014/main" id="{343AA622-A8A2-44D7-AD54-431BC0850F42}"/>
                </a:ext>
              </a:extLst>
            </p:cNvPr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3">
              <a:extLst>
                <a:ext uri="{FF2B5EF4-FFF2-40B4-BE49-F238E27FC236}">
                  <a16:creationId xmlns:a16="http://schemas.microsoft.com/office/drawing/2014/main" id="{8053A364-A0A4-446A-A7B2-BA2C46AFE569}"/>
                </a:ext>
              </a:extLst>
            </p:cNvPr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4">
              <a:extLst>
                <a:ext uri="{FF2B5EF4-FFF2-40B4-BE49-F238E27FC236}">
                  <a16:creationId xmlns:a16="http://schemas.microsoft.com/office/drawing/2014/main" id="{22952172-3B66-4FDD-8B92-9C5E3B05AC32}"/>
                </a:ext>
              </a:extLst>
            </p:cNvPr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5">
              <a:extLst>
                <a:ext uri="{FF2B5EF4-FFF2-40B4-BE49-F238E27FC236}">
                  <a16:creationId xmlns:a16="http://schemas.microsoft.com/office/drawing/2014/main" id="{A1F688D0-37D7-4CB9-AAE9-4F79ED1E2B93}"/>
                </a:ext>
              </a:extLst>
            </p:cNvPr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6">
              <a:extLst>
                <a:ext uri="{FF2B5EF4-FFF2-40B4-BE49-F238E27FC236}">
                  <a16:creationId xmlns:a16="http://schemas.microsoft.com/office/drawing/2014/main" id="{85207DE8-9191-4C53-9E6B-9A923E1E8908}"/>
                </a:ext>
              </a:extLst>
            </p:cNvPr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7">
              <a:extLst>
                <a:ext uri="{FF2B5EF4-FFF2-40B4-BE49-F238E27FC236}">
                  <a16:creationId xmlns:a16="http://schemas.microsoft.com/office/drawing/2014/main" id="{74E11A66-644E-48CF-8660-8B056FC6BCF5}"/>
                </a:ext>
              </a:extLst>
            </p:cNvPr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8">
              <a:extLst>
                <a:ext uri="{FF2B5EF4-FFF2-40B4-BE49-F238E27FC236}">
                  <a16:creationId xmlns:a16="http://schemas.microsoft.com/office/drawing/2014/main" id="{B490FC0D-5FAF-447E-85D1-E2ADEAE81C01}"/>
                </a:ext>
              </a:extLst>
            </p:cNvPr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9">
              <a:extLst>
                <a:ext uri="{FF2B5EF4-FFF2-40B4-BE49-F238E27FC236}">
                  <a16:creationId xmlns:a16="http://schemas.microsoft.com/office/drawing/2014/main" id="{978A9324-0689-410E-B780-5D70B3A8417C}"/>
                </a:ext>
              </a:extLst>
            </p:cNvPr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30">
              <a:extLst>
                <a:ext uri="{FF2B5EF4-FFF2-40B4-BE49-F238E27FC236}">
                  <a16:creationId xmlns:a16="http://schemas.microsoft.com/office/drawing/2014/main" id="{B40FBE51-260D-483C-8F73-C74C701AE6C5}"/>
                </a:ext>
              </a:extLst>
            </p:cNvPr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31">
              <a:extLst>
                <a:ext uri="{FF2B5EF4-FFF2-40B4-BE49-F238E27FC236}">
                  <a16:creationId xmlns:a16="http://schemas.microsoft.com/office/drawing/2014/main" id="{5E36A11F-225F-477F-8EF7-EEC09FBE0FF1}"/>
                </a:ext>
              </a:extLst>
            </p:cNvPr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32">
              <a:extLst>
                <a:ext uri="{FF2B5EF4-FFF2-40B4-BE49-F238E27FC236}">
                  <a16:creationId xmlns:a16="http://schemas.microsoft.com/office/drawing/2014/main" id="{D7FF7F43-4842-4214-94C4-D11AA443A510}"/>
                </a:ext>
              </a:extLst>
            </p:cNvPr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3">
              <a:extLst>
                <a:ext uri="{FF2B5EF4-FFF2-40B4-BE49-F238E27FC236}">
                  <a16:creationId xmlns:a16="http://schemas.microsoft.com/office/drawing/2014/main" id="{E75226DF-D267-4133-A42D-B9ECF2E733F2}"/>
                </a:ext>
              </a:extLst>
            </p:cNvPr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4">
              <a:extLst>
                <a:ext uri="{FF2B5EF4-FFF2-40B4-BE49-F238E27FC236}">
                  <a16:creationId xmlns:a16="http://schemas.microsoft.com/office/drawing/2014/main" id="{F7F1FEB0-96FD-4009-956D-D789D39CA9DD}"/>
                </a:ext>
              </a:extLst>
            </p:cNvPr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5">
              <a:extLst>
                <a:ext uri="{FF2B5EF4-FFF2-40B4-BE49-F238E27FC236}">
                  <a16:creationId xmlns:a16="http://schemas.microsoft.com/office/drawing/2014/main" id="{E65E89A6-F031-4E5A-8F59-2A48C73B5F8D}"/>
                </a:ext>
              </a:extLst>
            </p:cNvPr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6">
              <a:extLst>
                <a:ext uri="{FF2B5EF4-FFF2-40B4-BE49-F238E27FC236}">
                  <a16:creationId xmlns:a16="http://schemas.microsoft.com/office/drawing/2014/main" id="{868B37CC-A8B0-4833-867C-8A19F522CDA4}"/>
                </a:ext>
              </a:extLst>
            </p:cNvPr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7">
              <a:extLst>
                <a:ext uri="{FF2B5EF4-FFF2-40B4-BE49-F238E27FC236}">
                  <a16:creationId xmlns:a16="http://schemas.microsoft.com/office/drawing/2014/main" id="{493AD93D-70BC-4E5C-8777-A92C87117535}"/>
                </a:ext>
              </a:extLst>
            </p:cNvPr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8">
              <a:extLst>
                <a:ext uri="{FF2B5EF4-FFF2-40B4-BE49-F238E27FC236}">
                  <a16:creationId xmlns:a16="http://schemas.microsoft.com/office/drawing/2014/main" id="{1583FA02-B1A1-434A-85CE-23B511901B19}"/>
                </a:ext>
              </a:extLst>
            </p:cNvPr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9">
              <a:extLst>
                <a:ext uri="{FF2B5EF4-FFF2-40B4-BE49-F238E27FC236}">
                  <a16:creationId xmlns:a16="http://schemas.microsoft.com/office/drawing/2014/main" id="{81FE9783-31AD-4F1B-8A02-7F52F9DDB286}"/>
                </a:ext>
              </a:extLst>
            </p:cNvPr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40">
              <a:extLst>
                <a:ext uri="{FF2B5EF4-FFF2-40B4-BE49-F238E27FC236}">
                  <a16:creationId xmlns:a16="http://schemas.microsoft.com/office/drawing/2014/main" id="{AEC3C9B0-8671-4DEF-B677-4544C5341B28}"/>
                </a:ext>
              </a:extLst>
            </p:cNvPr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41">
              <a:extLst>
                <a:ext uri="{FF2B5EF4-FFF2-40B4-BE49-F238E27FC236}">
                  <a16:creationId xmlns:a16="http://schemas.microsoft.com/office/drawing/2014/main" id="{F0F32447-AB2F-4958-8CFA-B9EE5EAA1D52}"/>
                </a:ext>
              </a:extLst>
            </p:cNvPr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42">
              <a:extLst>
                <a:ext uri="{FF2B5EF4-FFF2-40B4-BE49-F238E27FC236}">
                  <a16:creationId xmlns:a16="http://schemas.microsoft.com/office/drawing/2014/main" id="{57B2B55E-21C0-4E87-A3B7-3D1B929CBB37}"/>
                </a:ext>
              </a:extLst>
            </p:cNvPr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3">
              <a:extLst>
                <a:ext uri="{FF2B5EF4-FFF2-40B4-BE49-F238E27FC236}">
                  <a16:creationId xmlns:a16="http://schemas.microsoft.com/office/drawing/2014/main" id="{29C0600D-5F61-4838-A809-6EE2D30706A6}"/>
                </a:ext>
              </a:extLst>
            </p:cNvPr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4">
              <a:extLst>
                <a:ext uri="{FF2B5EF4-FFF2-40B4-BE49-F238E27FC236}">
                  <a16:creationId xmlns:a16="http://schemas.microsoft.com/office/drawing/2014/main" id="{E9956335-37AE-428B-9BF1-FAD69B9192FC}"/>
                </a:ext>
              </a:extLst>
            </p:cNvPr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5">
              <a:extLst>
                <a:ext uri="{FF2B5EF4-FFF2-40B4-BE49-F238E27FC236}">
                  <a16:creationId xmlns:a16="http://schemas.microsoft.com/office/drawing/2014/main" id="{A29D034D-1C5F-45CC-BCE1-D5451FD5BDE3}"/>
                </a:ext>
              </a:extLst>
            </p:cNvPr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6">
              <a:extLst>
                <a:ext uri="{FF2B5EF4-FFF2-40B4-BE49-F238E27FC236}">
                  <a16:creationId xmlns:a16="http://schemas.microsoft.com/office/drawing/2014/main" id="{C8555C3C-B914-4B4B-A974-F64938109969}"/>
                </a:ext>
              </a:extLst>
            </p:cNvPr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7">
              <a:extLst>
                <a:ext uri="{FF2B5EF4-FFF2-40B4-BE49-F238E27FC236}">
                  <a16:creationId xmlns:a16="http://schemas.microsoft.com/office/drawing/2014/main" id="{5B80FC70-E856-4045-9570-2CF32F5BB3B8}"/>
                </a:ext>
              </a:extLst>
            </p:cNvPr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8">
              <a:extLst>
                <a:ext uri="{FF2B5EF4-FFF2-40B4-BE49-F238E27FC236}">
                  <a16:creationId xmlns:a16="http://schemas.microsoft.com/office/drawing/2014/main" id="{08A5FE4F-CA59-468E-8981-7A2ED20FF28B}"/>
                </a:ext>
              </a:extLst>
            </p:cNvPr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9">
              <a:extLst>
                <a:ext uri="{FF2B5EF4-FFF2-40B4-BE49-F238E27FC236}">
                  <a16:creationId xmlns:a16="http://schemas.microsoft.com/office/drawing/2014/main" id="{7C5F8F58-06A2-42CF-B949-0A09102660D6}"/>
                </a:ext>
              </a:extLst>
            </p:cNvPr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50">
              <a:extLst>
                <a:ext uri="{FF2B5EF4-FFF2-40B4-BE49-F238E27FC236}">
                  <a16:creationId xmlns:a16="http://schemas.microsoft.com/office/drawing/2014/main" id="{BD6CC0C4-8BBC-425B-A023-5CF16C9A42E2}"/>
                </a:ext>
              </a:extLst>
            </p:cNvPr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51">
              <a:extLst>
                <a:ext uri="{FF2B5EF4-FFF2-40B4-BE49-F238E27FC236}">
                  <a16:creationId xmlns:a16="http://schemas.microsoft.com/office/drawing/2014/main" id="{073E1540-B50F-4B81-B203-B67CE2555075}"/>
                </a:ext>
              </a:extLst>
            </p:cNvPr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52">
              <a:extLst>
                <a:ext uri="{FF2B5EF4-FFF2-40B4-BE49-F238E27FC236}">
                  <a16:creationId xmlns:a16="http://schemas.microsoft.com/office/drawing/2014/main" id="{FB59A686-88B1-43AC-88AB-9E56572852BA}"/>
                </a:ext>
              </a:extLst>
            </p:cNvPr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3">
              <a:extLst>
                <a:ext uri="{FF2B5EF4-FFF2-40B4-BE49-F238E27FC236}">
                  <a16:creationId xmlns:a16="http://schemas.microsoft.com/office/drawing/2014/main" id="{D9E68885-01BD-4195-AE47-4E1BF2655411}"/>
                </a:ext>
              </a:extLst>
            </p:cNvPr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4">
              <a:extLst>
                <a:ext uri="{FF2B5EF4-FFF2-40B4-BE49-F238E27FC236}">
                  <a16:creationId xmlns:a16="http://schemas.microsoft.com/office/drawing/2014/main" id="{D57A2B10-EA77-4689-9196-064BA84AB054}"/>
                </a:ext>
              </a:extLst>
            </p:cNvPr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5">
              <a:extLst>
                <a:ext uri="{FF2B5EF4-FFF2-40B4-BE49-F238E27FC236}">
                  <a16:creationId xmlns:a16="http://schemas.microsoft.com/office/drawing/2014/main" id="{3DF407E1-D692-489F-B235-C0BA67B1EA08}"/>
                </a:ext>
              </a:extLst>
            </p:cNvPr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6">
              <a:extLst>
                <a:ext uri="{FF2B5EF4-FFF2-40B4-BE49-F238E27FC236}">
                  <a16:creationId xmlns:a16="http://schemas.microsoft.com/office/drawing/2014/main" id="{2383AC5E-4392-42A4-B758-16B0CE7A3693}"/>
                </a:ext>
              </a:extLst>
            </p:cNvPr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7">
              <a:extLst>
                <a:ext uri="{FF2B5EF4-FFF2-40B4-BE49-F238E27FC236}">
                  <a16:creationId xmlns:a16="http://schemas.microsoft.com/office/drawing/2014/main" id="{13EE4351-F34D-45D8-9B93-313CD594861D}"/>
                </a:ext>
              </a:extLst>
            </p:cNvPr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8">
              <a:extLst>
                <a:ext uri="{FF2B5EF4-FFF2-40B4-BE49-F238E27FC236}">
                  <a16:creationId xmlns:a16="http://schemas.microsoft.com/office/drawing/2014/main" id="{7BA05317-A1DA-427B-BE23-2EA8B947E208}"/>
                </a:ext>
              </a:extLst>
            </p:cNvPr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9">
              <a:extLst>
                <a:ext uri="{FF2B5EF4-FFF2-40B4-BE49-F238E27FC236}">
                  <a16:creationId xmlns:a16="http://schemas.microsoft.com/office/drawing/2014/main" id="{4D526668-42C4-45FA-BC3E-8C5951B6E652}"/>
                </a:ext>
              </a:extLst>
            </p:cNvPr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60">
              <a:extLst>
                <a:ext uri="{FF2B5EF4-FFF2-40B4-BE49-F238E27FC236}">
                  <a16:creationId xmlns:a16="http://schemas.microsoft.com/office/drawing/2014/main" id="{48A12E2A-1FB3-4BBA-B6A2-94BDF0D14E61}"/>
                </a:ext>
              </a:extLst>
            </p:cNvPr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61">
              <a:extLst>
                <a:ext uri="{FF2B5EF4-FFF2-40B4-BE49-F238E27FC236}">
                  <a16:creationId xmlns:a16="http://schemas.microsoft.com/office/drawing/2014/main" id="{09791524-B026-4305-8827-FBC971B77B97}"/>
                </a:ext>
              </a:extLst>
            </p:cNvPr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62">
              <a:extLst>
                <a:ext uri="{FF2B5EF4-FFF2-40B4-BE49-F238E27FC236}">
                  <a16:creationId xmlns:a16="http://schemas.microsoft.com/office/drawing/2014/main" id="{C50ED735-22A2-4914-B4D8-076CA37D9FB7}"/>
                </a:ext>
              </a:extLst>
            </p:cNvPr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3">
              <a:extLst>
                <a:ext uri="{FF2B5EF4-FFF2-40B4-BE49-F238E27FC236}">
                  <a16:creationId xmlns:a16="http://schemas.microsoft.com/office/drawing/2014/main" id="{40EE9687-9536-469F-9363-E5863C718CFE}"/>
                </a:ext>
              </a:extLst>
            </p:cNvPr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4">
              <a:extLst>
                <a:ext uri="{FF2B5EF4-FFF2-40B4-BE49-F238E27FC236}">
                  <a16:creationId xmlns:a16="http://schemas.microsoft.com/office/drawing/2014/main" id="{9121306E-278C-482E-AD05-5CAA6806CE5B}"/>
                </a:ext>
              </a:extLst>
            </p:cNvPr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5">
              <a:extLst>
                <a:ext uri="{FF2B5EF4-FFF2-40B4-BE49-F238E27FC236}">
                  <a16:creationId xmlns:a16="http://schemas.microsoft.com/office/drawing/2014/main" id="{BFA98BD7-CEA7-4A9C-A7D3-77F8EBBDF3BF}"/>
                </a:ext>
              </a:extLst>
            </p:cNvPr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6">
              <a:extLst>
                <a:ext uri="{FF2B5EF4-FFF2-40B4-BE49-F238E27FC236}">
                  <a16:creationId xmlns:a16="http://schemas.microsoft.com/office/drawing/2014/main" id="{DFBE60D7-2825-46AD-B2AE-4A63803D5792}"/>
                </a:ext>
              </a:extLst>
            </p:cNvPr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7">
              <a:extLst>
                <a:ext uri="{FF2B5EF4-FFF2-40B4-BE49-F238E27FC236}">
                  <a16:creationId xmlns:a16="http://schemas.microsoft.com/office/drawing/2014/main" id="{867BA808-47DA-4106-B488-ABF72E4A9068}"/>
                </a:ext>
              </a:extLst>
            </p:cNvPr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8">
              <a:extLst>
                <a:ext uri="{FF2B5EF4-FFF2-40B4-BE49-F238E27FC236}">
                  <a16:creationId xmlns:a16="http://schemas.microsoft.com/office/drawing/2014/main" id="{457CF9C7-3A6C-4A6F-AD4C-08E720A671FB}"/>
                </a:ext>
              </a:extLst>
            </p:cNvPr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9">
              <a:extLst>
                <a:ext uri="{FF2B5EF4-FFF2-40B4-BE49-F238E27FC236}">
                  <a16:creationId xmlns:a16="http://schemas.microsoft.com/office/drawing/2014/main" id="{B6EE4A52-A9DA-43FC-941E-DEEC261A235B}"/>
                </a:ext>
              </a:extLst>
            </p:cNvPr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70">
              <a:extLst>
                <a:ext uri="{FF2B5EF4-FFF2-40B4-BE49-F238E27FC236}">
                  <a16:creationId xmlns:a16="http://schemas.microsoft.com/office/drawing/2014/main" id="{4453D1F7-81EB-4622-9470-C8AC7582AE72}"/>
                </a:ext>
              </a:extLst>
            </p:cNvPr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1">
              <a:extLst>
                <a:ext uri="{FF2B5EF4-FFF2-40B4-BE49-F238E27FC236}">
                  <a16:creationId xmlns:a16="http://schemas.microsoft.com/office/drawing/2014/main" id="{B4539CC3-2707-4AC2-A4E8-D6D4EA01D105}"/>
                </a:ext>
              </a:extLst>
            </p:cNvPr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72">
              <a:extLst>
                <a:ext uri="{FF2B5EF4-FFF2-40B4-BE49-F238E27FC236}">
                  <a16:creationId xmlns:a16="http://schemas.microsoft.com/office/drawing/2014/main" id="{1DEAF385-EF62-48A2-B85A-EBF74D899893}"/>
                </a:ext>
              </a:extLst>
            </p:cNvPr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3">
              <a:extLst>
                <a:ext uri="{FF2B5EF4-FFF2-40B4-BE49-F238E27FC236}">
                  <a16:creationId xmlns:a16="http://schemas.microsoft.com/office/drawing/2014/main" id="{09E34372-04D1-4909-93EF-8D78BC709F5D}"/>
                </a:ext>
              </a:extLst>
            </p:cNvPr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4">
              <a:extLst>
                <a:ext uri="{FF2B5EF4-FFF2-40B4-BE49-F238E27FC236}">
                  <a16:creationId xmlns:a16="http://schemas.microsoft.com/office/drawing/2014/main" id="{77A22A2E-DBEE-4C85-A934-5AB18ED4FA91}"/>
                </a:ext>
              </a:extLst>
            </p:cNvPr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5">
              <a:extLst>
                <a:ext uri="{FF2B5EF4-FFF2-40B4-BE49-F238E27FC236}">
                  <a16:creationId xmlns:a16="http://schemas.microsoft.com/office/drawing/2014/main" id="{17C21505-6ADC-4E00-8D32-C9215D433CA7}"/>
                </a:ext>
              </a:extLst>
            </p:cNvPr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6">
              <a:extLst>
                <a:ext uri="{FF2B5EF4-FFF2-40B4-BE49-F238E27FC236}">
                  <a16:creationId xmlns:a16="http://schemas.microsoft.com/office/drawing/2014/main" id="{2C8F9267-2556-4E0D-9F68-452491F1E33F}"/>
                </a:ext>
              </a:extLst>
            </p:cNvPr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7">
              <a:extLst>
                <a:ext uri="{FF2B5EF4-FFF2-40B4-BE49-F238E27FC236}">
                  <a16:creationId xmlns:a16="http://schemas.microsoft.com/office/drawing/2014/main" id="{BC8B44EB-2D69-48A4-B3EB-68997ABFAD25}"/>
                </a:ext>
              </a:extLst>
            </p:cNvPr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8">
              <a:extLst>
                <a:ext uri="{FF2B5EF4-FFF2-40B4-BE49-F238E27FC236}">
                  <a16:creationId xmlns:a16="http://schemas.microsoft.com/office/drawing/2014/main" id="{DB21C226-C5FB-40E3-BCEE-ECFCF1EF5A1D}"/>
                </a:ext>
              </a:extLst>
            </p:cNvPr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9">
              <a:extLst>
                <a:ext uri="{FF2B5EF4-FFF2-40B4-BE49-F238E27FC236}">
                  <a16:creationId xmlns:a16="http://schemas.microsoft.com/office/drawing/2014/main" id="{9BCDA2E6-9805-4734-9C27-6EBF9F033056}"/>
                </a:ext>
              </a:extLst>
            </p:cNvPr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80">
              <a:extLst>
                <a:ext uri="{FF2B5EF4-FFF2-40B4-BE49-F238E27FC236}">
                  <a16:creationId xmlns:a16="http://schemas.microsoft.com/office/drawing/2014/main" id="{B497516E-648A-41B2-B3C1-55E47DC63096}"/>
                </a:ext>
              </a:extLst>
            </p:cNvPr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81">
              <a:extLst>
                <a:ext uri="{FF2B5EF4-FFF2-40B4-BE49-F238E27FC236}">
                  <a16:creationId xmlns:a16="http://schemas.microsoft.com/office/drawing/2014/main" id="{74AE1F28-3527-4293-97D0-722B7B01CF60}"/>
                </a:ext>
              </a:extLst>
            </p:cNvPr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82">
              <a:extLst>
                <a:ext uri="{FF2B5EF4-FFF2-40B4-BE49-F238E27FC236}">
                  <a16:creationId xmlns:a16="http://schemas.microsoft.com/office/drawing/2014/main" id="{7FF293A2-079F-4F80-AE42-B2C555CCC9D7}"/>
                </a:ext>
              </a:extLst>
            </p:cNvPr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3">
              <a:extLst>
                <a:ext uri="{FF2B5EF4-FFF2-40B4-BE49-F238E27FC236}">
                  <a16:creationId xmlns:a16="http://schemas.microsoft.com/office/drawing/2014/main" id="{58E50358-9EC3-40FC-9D42-AF155566D30A}"/>
                </a:ext>
              </a:extLst>
            </p:cNvPr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4">
              <a:extLst>
                <a:ext uri="{FF2B5EF4-FFF2-40B4-BE49-F238E27FC236}">
                  <a16:creationId xmlns:a16="http://schemas.microsoft.com/office/drawing/2014/main" id="{1C1A621E-C370-4329-9E97-AB84C27E294C}"/>
                </a:ext>
              </a:extLst>
            </p:cNvPr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5">
              <a:extLst>
                <a:ext uri="{FF2B5EF4-FFF2-40B4-BE49-F238E27FC236}">
                  <a16:creationId xmlns:a16="http://schemas.microsoft.com/office/drawing/2014/main" id="{B2E5BFD6-8611-445E-BFE7-BB45883A7C00}"/>
                </a:ext>
              </a:extLst>
            </p:cNvPr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6">
              <a:extLst>
                <a:ext uri="{FF2B5EF4-FFF2-40B4-BE49-F238E27FC236}">
                  <a16:creationId xmlns:a16="http://schemas.microsoft.com/office/drawing/2014/main" id="{DF743BB5-FC13-4359-855D-87CC0BA5A1A3}"/>
                </a:ext>
              </a:extLst>
            </p:cNvPr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7">
              <a:extLst>
                <a:ext uri="{FF2B5EF4-FFF2-40B4-BE49-F238E27FC236}">
                  <a16:creationId xmlns:a16="http://schemas.microsoft.com/office/drawing/2014/main" id="{E3309412-7B6A-4FB7-AAEB-CE3105ACD074}"/>
                </a:ext>
              </a:extLst>
            </p:cNvPr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8">
              <a:extLst>
                <a:ext uri="{FF2B5EF4-FFF2-40B4-BE49-F238E27FC236}">
                  <a16:creationId xmlns:a16="http://schemas.microsoft.com/office/drawing/2014/main" id="{B88C5A7D-E938-4769-AB1D-E017F2DE626B}"/>
                </a:ext>
              </a:extLst>
            </p:cNvPr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9">
              <a:extLst>
                <a:ext uri="{FF2B5EF4-FFF2-40B4-BE49-F238E27FC236}">
                  <a16:creationId xmlns:a16="http://schemas.microsoft.com/office/drawing/2014/main" id="{7F1248FA-E358-483A-9BD3-6C9F94B1D588}"/>
                </a:ext>
              </a:extLst>
            </p:cNvPr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90">
              <a:extLst>
                <a:ext uri="{FF2B5EF4-FFF2-40B4-BE49-F238E27FC236}">
                  <a16:creationId xmlns:a16="http://schemas.microsoft.com/office/drawing/2014/main" id="{C84B53D4-F037-469B-9A5F-5E4C6187338F}"/>
                </a:ext>
              </a:extLst>
            </p:cNvPr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91">
              <a:extLst>
                <a:ext uri="{FF2B5EF4-FFF2-40B4-BE49-F238E27FC236}">
                  <a16:creationId xmlns:a16="http://schemas.microsoft.com/office/drawing/2014/main" id="{852533A2-005B-4073-B787-1FAD1F789366}"/>
                </a:ext>
              </a:extLst>
            </p:cNvPr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92">
              <a:extLst>
                <a:ext uri="{FF2B5EF4-FFF2-40B4-BE49-F238E27FC236}">
                  <a16:creationId xmlns:a16="http://schemas.microsoft.com/office/drawing/2014/main" id="{8CC2560C-1527-4F14-B7E9-2338CE3A70A1}"/>
                </a:ext>
              </a:extLst>
            </p:cNvPr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3">
              <a:extLst>
                <a:ext uri="{FF2B5EF4-FFF2-40B4-BE49-F238E27FC236}">
                  <a16:creationId xmlns:a16="http://schemas.microsoft.com/office/drawing/2014/main" id="{7AA511B3-9017-44FC-82FA-EF9806F46D27}"/>
                </a:ext>
              </a:extLst>
            </p:cNvPr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4">
              <a:extLst>
                <a:ext uri="{FF2B5EF4-FFF2-40B4-BE49-F238E27FC236}">
                  <a16:creationId xmlns:a16="http://schemas.microsoft.com/office/drawing/2014/main" id="{D17AD4B0-3AE6-487C-93D0-0402971152F4}"/>
                </a:ext>
              </a:extLst>
            </p:cNvPr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5">
              <a:extLst>
                <a:ext uri="{FF2B5EF4-FFF2-40B4-BE49-F238E27FC236}">
                  <a16:creationId xmlns:a16="http://schemas.microsoft.com/office/drawing/2014/main" id="{CB73625A-6D3C-4627-A373-B8EEDE039179}"/>
                </a:ext>
              </a:extLst>
            </p:cNvPr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6">
              <a:extLst>
                <a:ext uri="{FF2B5EF4-FFF2-40B4-BE49-F238E27FC236}">
                  <a16:creationId xmlns:a16="http://schemas.microsoft.com/office/drawing/2014/main" id="{7675721F-C720-4EA1-BB47-19442A4FA233}"/>
                </a:ext>
              </a:extLst>
            </p:cNvPr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7">
              <a:extLst>
                <a:ext uri="{FF2B5EF4-FFF2-40B4-BE49-F238E27FC236}">
                  <a16:creationId xmlns:a16="http://schemas.microsoft.com/office/drawing/2014/main" id="{5FA5C671-BC8A-412B-B0F5-37B2E3DE494B}"/>
                </a:ext>
              </a:extLst>
            </p:cNvPr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8">
              <a:extLst>
                <a:ext uri="{FF2B5EF4-FFF2-40B4-BE49-F238E27FC236}">
                  <a16:creationId xmlns:a16="http://schemas.microsoft.com/office/drawing/2014/main" id="{CD3434EB-B88B-4B61-9E21-CC012B656FD1}"/>
                </a:ext>
              </a:extLst>
            </p:cNvPr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9">
              <a:extLst>
                <a:ext uri="{FF2B5EF4-FFF2-40B4-BE49-F238E27FC236}">
                  <a16:creationId xmlns:a16="http://schemas.microsoft.com/office/drawing/2014/main" id="{ACD71F8C-25B8-4F89-8F93-A4E23F7B4DDB}"/>
                </a:ext>
              </a:extLst>
            </p:cNvPr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00">
              <a:extLst>
                <a:ext uri="{FF2B5EF4-FFF2-40B4-BE49-F238E27FC236}">
                  <a16:creationId xmlns:a16="http://schemas.microsoft.com/office/drawing/2014/main" id="{1FFE29A6-0E7C-4E54-A0B5-01A4570EF96C}"/>
                </a:ext>
              </a:extLst>
            </p:cNvPr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01">
              <a:extLst>
                <a:ext uri="{FF2B5EF4-FFF2-40B4-BE49-F238E27FC236}">
                  <a16:creationId xmlns:a16="http://schemas.microsoft.com/office/drawing/2014/main" id="{958AEF44-23E4-4835-A548-DC305B0AB660}"/>
                </a:ext>
              </a:extLst>
            </p:cNvPr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102">
              <a:extLst>
                <a:ext uri="{FF2B5EF4-FFF2-40B4-BE49-F238E27FC236}">
                  <a16:creationId xmlns:a16="http://schemas.microsoft.com/office/drawing/2014/main" id="{FCDD9DC1-486A-4A0E-B0F6-74268B948D42}"/>
                </a:ext>
              </a:extLst>
            </p:cNvPr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3">
              <a:extLst>
                <a:ext uri="{FF2B5EF4-FFF2-40B4-BE49-F238E27FC236}">
                  <a16:creationId xmlns:a16="http://schemas.microsoft.com/office/drawing/2014/main" id="{5F88C6CC-F874-446C-827F-A1F66AEC2004}"/>
                </a:ext>
              </a:extLst>
            </p:cNvPr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4">
              <a:extLst>
                <a:ext uri="{FF2B5EF4-FFF2-40B4-BE49-F238E27FC236}">
                  <a16:creationId xmlns:a16="http://schemas.microsoft.com/office/drawing/2014/main" id="{E1598AAA-1B3E-4D20-9E5B-0067FACAF938}"/>
                </a:ext>
              </a:extLst>
            </p:cNvPr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5">
              <a:extLst>
                <a:ext uri="{FF2B5EF4-FFF2-40B4-BE49-F238E27FC236}">
                  <a16:creationId xmlns:a16="http://schemas.microsoft.com/office/drawing/2014/main" id="{67C607E6-6A35-405D-88EF-08B2F070706D}"/>
                </a:ext>
              </a:extLst>
            </p:cNvPr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6">
              <a:extLst>
                <a:ext uri="{FF2B5EF4-FFF2-40B4-BE49-F238E27FC236}">
                  <a16:creationId xmlns:a16="http://schemas.microsoft.com/office/drawing/2014/main" id="{D56CBA88-8B8F-45FA-A4B6-A0E38B338F73}"/>
                </a:ext>
              </a:extLst>
            </p:cNvPr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7">
              <a:extLst>
                <a:ext uri="{FF2B5EF4-FFF2-40B4-BE49-F238E27FC236}">
                  <a16:creationId xmlns:a16="http://schemas.microsoft.com/office/drawing/2014/main" id="{4695BE40-ED9D-4E26-BD5A-4F46705B1A40}"/>
                </a:ext>
              </a:extLst>
            </p:cNvPr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8">
              <a:extLst>
                <a:ext uri="{FF2B5EF4-FFF2-40B4-BE49-F238E27FC236}">
                  <a16:creationId xmlns:a16="http://schemas.microsoft.com/office/drawing/2014/main" id="{737AF159-3D26-4E4A-BEE6-980F96CB5636}"/>
                </a:ext>
              </a:extLst>
            </p:cNvPr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9">
              <a:extLst>
                <a:ext uri="{FF2B5EF4-FFF2-40B4-BE49-F238E27FC236}">
                  <a16:creationId xmlns:a16="http://schemas.microsoft.com/office/drawing/2014/main" id="{77D2189D-D42E-415A-8453-12DD7B92B46F}"/>
                </a:ext>
              </a:extLst>
            </p:cNvPr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10">
              <a:extLst>
                <a:ext uri="{FF2B5EF4-FFF2-40B4-BE49-F238E27FC236}">
                  <a16:creationId xmlns:a16="http://schemas.microsoft.com/office/drawing/2014/main" id="{B51ADC6A-2DEA-4348-B78A-464E012D7B84}"/>
                </a:ext>
              </a:extLst>
            </p:cNvPr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11">
              <a:extLst>
                <a:ext uri="{FF2B5EF4-FFF2-40B4-BE49-F238E27FC236}">
                  <a16:creationId xmlns:a16="http://schemas.microsoft.com/office/drawing/2014/main" id="{8AEA8DD8-4618-4C0C-AAB2-BD8CCD8B8B46}"/>
                </a:ext>
              </a:extLst>
            </p:cNvPr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12">
              <a:extLst>
                <a:ext uri="{FF2B5EF4-FFF2-40B4-BE49-F238E27FC236}">
                  <a16:creationId xmlns:a16="http://schemas.microsoft.com/office/drawing/2014/main" id="{13AE5518-D132-44A0-AEBD-1F93953C016F}"/>
                </a:ext>
              </a:extLst>
            </p:cNvPr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3">
              <a:extLst>
                <a:ext uri="{FF2B5EF4-FFF2-40B4-BE49-F238E27FC236}">
                  <a16:creationId xmlns:a16="http://schemas.microsoft.com/office/drawing/2014/main" id="{3EAA6370-234A-4152-A933-C82BDECC5762}"/>
                </a:ext>
              </a:extLst>
            </p:cNvPr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4">
              <a:extLst>
                <a:ext uri="{FF2B5EF4-FFF2-40B4-BE49-F238E27FC236}">
                  <a16:creationId xmlns:a16="http://schemas.microsoft.com/office/drawing/2014/main" id="{7E8A4634-ABDC-4D32-A06B-F70747A6733B}"/>
                </a:ext>
              </a:extLst>
            </p:cNvPr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5">
              <a:extLst>
                <a:ext uri="{FF2B5EF4-FFF2-40B4-BE49-F238E27FC236}">
                  <a16:creationId xmlns:a16="http://schemas.microsoft.com/office/drawing/2014/main" id="{F6F43A70-E0AF-4D78-99B3-3DE4EA23E046}"/>
                </a:ext>
              </a:extLst>
            </p:cNvPr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6">
              <a:extLst>
                <a:ext uri="{FF2B5EF4-FFF2-40B4-BE49-F238E27FC236}">
                  <a16:creationId xmlns:a16="http://schemas.microsoft.com/office/drawing/2014/main" id="{FAAD8889-02F4-4AFA-BCA0-BB1C655BF5A9}"/>
                </a:ext>
              </a:extLst>
            </p:cNvPr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7">
              <a:extLst>
                <a:ext uri="{FF2B5EF4-FFF2-40B4-BE49-F238E27FC236}">
                  <a16:creationId xmlns:a16="http://schemas.microsoft.com/office/drawing/2014/main" id="{F09381C5-3575-436A-9D61-FF0A4726BBAA}"/>
                </a:ext>
              </a:extLst>
            </p:cNvPr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8">
              <a:extLst>
                <a:ext uri="{FF2B5EF4-FFF2-40B4-BE49-F238E27FC236}">
                  <a16:creationId xmlns:a16="http://schemas.microsoft.com/office/drawing/2014/main" id="{994243AE-09FE-4BCB-A976-762F548A90EF}"/>
                </a:ext>
              </a:extLst>
            </p:cNvPr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9">
              <a:extLst>
                <a:ext uri="{FF2B5EF4-FFF2-40B4-BE49-F238E27FC236}">
                  <a16:creationId xmlns:a16="http://schemas.microsoft.com/office/drawing/2014/main" id="{5AC97993-8901-4E12-846E-D8F9964C4189}"/>
                </a:ext>
              </a:extLst>
            </p:cNvPr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20">
              <a:extLst>
                <a:ext uri="{FF2B5EF4-FFF2-40B4-BE49-F238E27FC236}">
                  <a16:creationId xmlns:a16="http://schemas.microsoft.com/office/drawing/2014/main" id="{4183F22A-F239-47CA-BC7E-92220BC72350}"/>
                </a:ext>
              </a:extLst>
            </p:cNvPr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21">
              <a:extLst>
                <a:ext uri="{FF2B5EF4-FFF2-40B4-BE49-F238E27FC236}">
                  <a16:creationId xmlns:a16="http://schemas.microsoft.com/office/drawing/2014/main" id="{0C0C1B09-ECD4-4DE7-9631-E542B60B973B}"/>
                </a:ext>
              </a:extLst>
            </p:cNvPr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22">
              <a:extLst>
                <a:ext uri="{FF2B5EF4-FFF2-40B4-BE49-F238E27FC236}">
                  <a16:creationId xmlns:a16="http://schemas.microsoft.com/office/drawing/2014/main" id="{B5D7D7E6-AF53-4516-B2B0-91916D1AEF7F}"/>
                </a:ext>
              </a:extLst>
            </p:cNvPr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3">
              <a:extLst>
                <a:ext uri="{FF2B5EF4-FFF2-40B4-BE49-F238E27FC236}">
                  <a16:creationId xmlns:a16="http://schemas.microsoft.com/office/drawing/2014/main" id="{BF3974C9-D5A2-4C26-BA55-5D26E268338A}"/>
                </a:ext>
              </a:extLst>
            </p:cNvPr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4">
              <a:extLst>
                <a:ext uri="{FF2B5EF4-FFF2-40B4-BE49-F238E27FC236}">
                  <a16:creationId xmlns:a16="http://schemas.microsoft.com/office/drawing/2014/main" id="{980EB0BE-DDD2-4E6F-A500-26AF014D0AC8}"/>
                </a:ext>
              </a:extLst>
            </p:cNvPr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5">
              <a:extLst>
                <a:ext uri="{FF2B5EF4-FFF2-40B4-BE49-F238E27FC236}">
                  <a16:creationId xmlns:a16="http://schemas.microsoft.com/office/drawing/2014/main" id="{A5CE846D-EC5B-4947-B50E-0BDAFE052016}"/>
                </a:ext>
              </a:extLst>
            </p:cNvPr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6">
              <a:extLst>
                <a:ext uri="{FF2B5EF4-FFF2-40B4-BE49-F238E27FC236}">
                  <a16:creationId xmlns:a16="http://schemas.microsoft.com/office/drawing/2014/main" id="{1BE4FC74-96B4-45F6-B46E-ED9E0748731C}"/>
                </a:ext>
              </a:extLst>
            </p:cNvPr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7">
              <a:extLst>
                <a:ext uri="{FF2B5EF4-FFF2-40B4-BE49-F238E27FC236}">
                  <a16:creationId xmlns:a16="http://schemas.microsoft.com/office/drawing/2014/main" id="{98605BDD-D903-4FF3-BF48-A804AEF5D54B}"/>
                </a:ext>
              </a:extLst>
            </p:cNvPr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8">
              <a:extLst>
                <a:ext uri="{FF2B5EF4-FFF2-40B4-BE49-F238E27FC236}">
                  <a16:creationId xmlns:a16="http://schemas.microsoft.com/office/drawing/2014/main" id="{1123CECB-FBA9-4A8F-B649-E7C81BB0271C}"/>
                </a:ext>
              </a:extLst>
            </p:cNvPr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9">
              <a:extLst>
                <a:ext uri="{FF2B5EF4-FFF2-40B4-BE49-F238E27FC236}">
                  <a16:creationId xmlns:a16="http://schemas.microsoft.com/office/drawing/2014/main" id="{D64F647C-AF6E-45E6-8990-4A047F5ED8D0}"/>
                </a:ext>
              </a:extLst>
            </p:cNvPr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30">
              <a:extLst>
                <a:ext uri="{FF2B5EF4-FFF2-40B4-BE49-F238E27FC236}">
                  <a16:creationId xmlns:a16="http://schemas.microsoft.com/office/drawing/2014/main" id="{2CDBD207-333A-47DF-809A-023F4EE2C095}"/>
                </a:ext>
              </a:extLst>
            </p:cNvPr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31">
              <a:extLst>
                <a:ext uri="{FF2B5EF4-FFF2-40B4-BE49-F238E27FC236}">
                  <a16:creationId xmlns:a16="http://schemas.microsoft.com/office/drawing/2014/main" id="{F30B1549-4D9B-438D-811C-B5616700D516}"/>
                </a:ext>
              </a:extLst>
            </p:cNvPr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bject 5">
            <a:extLst>
              <a:ext uri="{FF2B5EF4-FFF2-40B4-BE49-F238E27FC236}">
                <a16:creationId xmlns:a16="http://schemas.microsoft.com/office/drawing/2014/main" id="{71B2E959-CB99-43D4-A685-51B33A0D1464}"/>
              </a:ext>
            </a:extLst>
          </p:cNvPr>
          <p:cNvSpPr/>
          <p:nvPr userDrawn="1"/>
        </p:nvSpPr>
        <p:spPr>
          <a:xfrm>
            <a:off x="6089475" y="6126050"/>
            <a:ext cx="2081588" cy="731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 barra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1"/>
            <a:ext cx="9144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Rettangolo 10"/>
          <p:cNvSpPr/>
          <p:nvPr userDrawn="1"/>
        </p:nvSpPr>
        <p:spPr>
          <a:xfrm>
            <a:off x="0" y="6134551"/>
            <a:ext cx="9144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 userDrawn="1"/>
        </p:nvGrpSpPr>
        <p:grpSpPr>
          <a:xfrm>
            <a:off x="48007" y="1089904"/>
            <a:ext cx="9036647" cy="180000"/>
            <a:chOff x="1218340" y="275867"/>
            <a:chExt cx="17715122" cy="567843"/>
          </a:xfrm>
        </p:grpSpPr>
        <p:cxnSp>
          <p:nvCxnSpPr>
            <p:cNvPr id="13" name="Connettore 1 1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3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6204925"/>
            <a:ext cx="3038475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Segnaposto numero diapositiva 8"/>
          <p:cNvSpPr txBox="1">
            <a:spLocks/>
          </p:cNvSpPr>
          <p:nvPr userDrawn="1"/>
        </p:nvSpPr>
        <p:spPr>
          <a:xfrm>
            <a:off x="6669595" y="630940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34947A-1B05-2B43-AD85-E646CE852B9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5" name="object 5">
            <a:extLst>
              <a:ext uri="{FF2B5EF4-FFF2-40B4-BE49-F238E27FC236}">
                <a16:creationId xmlns:a16="http://schemas.microsoft.com/office/drawing/2014/main" id="{3DCABE8C-46E3-4122-991F-BA111290CC2B}"/>
              </a:ext>
            </a:extLst>
          </p:cNvPr>
          <p:cNvSpPr/>
          <p:nvPr userDrawn="1"/>
        </p:nvSpPr>
        <p:spPr>
          <a:xfrm>
            <a:off x="6089475" y="6126050"/>
            <a:ext cx="2081588" cy="731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08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  <p:sldLayoutId id="2147483673" r:id="rId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rgbClr val="003399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hyperlink" Target="mailto:gianpiero.mastinu@polimi.i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271/2019-01-050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6"/>
          <p:cNvGrpSpPr>
            <a:grpSpLocks/>
          </p:cNvGrpSpPr>
          <p:nvPr/>
        </p:nvGrpSpPr>
        <p:grpSpPr bwMode="auto">
          <a:xfrm>
            <a:off x="38474" y="39103"/>
            <a:ext cx="9110684" cy="3800213"/>
            <a:chOff x="590" y="757"/>
            <a:chExt cx="4499" cy="2344"/>
          </a:xfrm>
        </p:grpSpPr>
        <p:pic>
          <p:nvPicPr>
            <p:cNvPr id="133" name="Picture 3" descr="IMAGE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9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" t="6782" r="172" b="14643"/>
            <a:stretch/>
          </p:blipFill>
          <p:spPr bwMode="auto">
            <a:xfrm>
              <a:off x="590" y="757"/>
              <a:ext cx="4499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2672" y="1424"/>
              <a:ext cx="1680" cy="584"/>
            </a:xfrm>
            <a:custGeom>
              <a:avLst/>
              <a:gdLst>
                <a:gd name="T0" fmla="*/ 360 w 1680"/>
                <a:gd name="T1" fmla="*/ 48 h 584"/>
                <a:gd name="T2" fmla="*/ 56 w 1680"/>
                <a:gd name="T3" fmla="*/ 264 h 584"/>
                <a:gd name="T4" fmla="*/ 0 w 1680"/>
                <a:gd name="T5" fmla="*/ 536 h 584"/>
                <a:gd name="T6" fmla="*/ 208 w 1680"/>
                <a:gd name="T7" fmla="*/ 544 h 584"/>
                <a:gd name="T8" fmla="*/ 280 w 1680"/>
                <a:gd name="T9" fmla="*/ 584 h 584"/>
                <a:gd name="T10" fmla="*/ 360 w 1680"/>
                <a:gd name="T11" fmla="*/ 576 h 584"/>
                <a:gd name="T12" fmla="*/ 632 w 1680"/>
                <a:gd name="T13" fmla="*/ 400 h 584"/>
                <a:gd name="T14" fmla="*/ 1336 w 1680"/>
                <a:gd name="T15" fmla="*/ 232 h 584"/>
                <a:gd name="T16" fmla="*/ 1680 w 1680"/>
                <a:gd name="T17" fmla="*/ 56 h 584"/>
                <a:gd name="T18" fmla="*/ 1640 w 1680"/>
                <a:gd name="T19" fmla="*/ 0 h 584"/>
                <a:gd name="T20" fmla="*/ 360 w 1680"/>
                <a:gd name="T21" fmla="*/ 4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0"/>
                <a:gd name="T34" fmla="*/ 0 h 584"/>
                <a:gd name="T35" fmla="*/ 1680 w 1680"/>
                <a:gd name="T36" fmla="*/ 584 h 5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0" h="584">
                  <a:moveTo>
                    <a:pt x="360" y="48"/>
                  </a:moveTo>
                  <a:lnTo>
                    <a:pt x="56" y="264"/>
                  </a:lnTo>
                  <a:lnTo>
                    <a:pt x="0" y="536"/>
                  </a:lnTo>
                  <a:lnTo>
                    <a:pt x="208" y="544"/>
                  </a:lnTo>
                  <a:lnTo>
                    <a:pt x="280" y="584"/>
                  </a:lnTo>
                  <a:lnTo>
                    <a:pt x="360" y="576"/>
                  </a:lnTo>
                  <a:lnTo>
                    <a:pt x="632" y="400"/>
                  </a:lnTo>
                  <a:lnTo>
                    <a:pt x="1336" y="232"/>
                  </a:lnTo>
                  <a:lnTo>
                    <a:pt x="1680" y="56"/>
                  </a:lnTo>
                  <a:lnTo>
                    <a:pt x="1640" y="0"/>
                  </a:lnTo>
                  <a:lnTo>
                    <a:pt x="36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it-IT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it-IT"/>
            </a:p>
          </p:txBody>
        </p:sp>
      </p:grpSp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4149725"/>
            <a:ext cx="7772400" cy="968375"/>
          </a:xfrm>
        </p:spPr>
        <p:txBody>
          <a:bodyPr>
            <a:noAutofit/>
          </a:bodyPr>
          <a:lstStyle/>
          <a:p>
            <a:pPr algn="ctr"/>
            <a:endParaRPr lang="it-IT" sz="2800" dirty="0"/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0" y="5743575"/>
            <a:ext cx="7772400" cy="7080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Aula Magna – Rettorato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Mercoledì 27 maggio 2015</a:t>
            </a:r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7603" y="3807473"/>
            <a:ext cx="9144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48007" y="3816351"/>
            <a:ext cx="9036647" cy="180000"/>
            <a:chOff x="1218340" y="275867"/>
            <a:chExt cx="17715122" cy="567843"/>
          </a:xfrm>
        </p:grpSpPr>
        <p:cxnSp>
          <p:nvCxnSpPr>
            <p:cNvPr id="9" name="Connettore 1 8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itolo 1"/>
          <p:cNvSpPr txBox="1">
            <a:spLocks/>
          </p:cNvSpPr>
          <p:nvPr/>
        </p:nvSpPr>
        <p:spPr>
          <a:xfrm>
            <a:off x="275823" y="4928999"/>
            <a:ext cx="8400292" cy="2514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it-IT" sz="2400" dirty="0"/>
          </a:p>
          <a:p>
            <a:pPr algn="ctr"/>
            <a:r>
              <a:rPr lang="it-IT" sz="2400"/>
              <a:t>Prof. dr-ing G Mastinu </a:t>
            </a:r>
          </a:p>
          <a:p>
            <a:pPr algn="ctr"/>
            <a:r>
              <a:rPr lang="it-IT" sz="2400">
                <a:hlinkClick r:id="rId4"/>
              </a:rPr>
              <a:t>gianpiero.mastinu@polimi</a:t>
            </a:r>
            <a:r>
              <a:rPr lang="it-IT" sz="2400" dirty="0" err="1">
                <a:hlinkClick r:id="rId4"/>
              </a:rPr>
              <a:t>.it</a:t>
            </a:r>
            <a:endParaRPr lang="it-IT" sz="2400" dirty="0"/>
          </a:p>
          <a:p>
            <a:pPr algn="ctr"/>
            <a:endParaRPr lang="it-IT" sz="1600"/>
          </a:p>
          <a:p>
            <a:pPr algn="ctr"/>
            <a:r>
              <a:rPr lang="it-IT" sz="1600"/>
              <a:t>Canada-Italy Business Forum on AI – 18 november 2021</a:t>
            </a:r>
            <a:endParaRPr lang="it-IT" sz="2400" dirty="0"/>
          </a:p>
        </p:txBody>
      </p:sp>
      <p:pic>
        <p:nvPicPr>
          <p:cNvPr id="131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96" y="1790540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object 5">
            <a:extLst>
              <a:ext uri="{FF2B5EF4-FFF2-40B4-BE49-F238E27FC236}">
                <a16:creationId xmlns:a16="http://schemas.microsoft.com/office/drawing/2014/main" id="{E4414ECE-F73D-4AF7-A20C-B0D9350FCF36}"/>
              </a:ext>
            </a:extLst>
          </p:cNvPr>
          <p:cNvSpPr/>
          <p:nvPr/>
        </p:nvSpPr>
        <p:spPr>
          <a:xfrm>
            <a:off x="2293269" y="245843"/>
            <a:ext cx="4556306" cy="1501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62E00A36-A86F-44DF-B6F0-6BBC6F59B197}"/>
              </a:ext>
            </a:extLst>
          </p:cNvPr>
          <p:cNvSpPr txBox="1"/>
          <p:nvPr/>
        </p:nvSpPr>
        <p:spPr>
          <a:xfrm>
            <a:off x="599123" y="4246084"/>
            <a:ext cx="8508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AI @ Lombardy Mobility Cluster</a:t>
            </a:r>
            <a:endParaRPr lang="it-IT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4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C95F12-F85D-4E3C-A612-0A1EFCB144B2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PRODUCT DEVELOPMENT</a:t>
            </a:r>
          </a:p>
        </p:txBody>
      </p:sp>
      <p:graphicFrame>
        <p:nvGraphicFramePr>
          <p:cNvPr id="33" name="Object 4">
            <a:extLst>
              <a:ext uri="{FF2B5EF4-FFF2-40B4-BE49-F238E27FC236}">
                <a16:creationId xmlns:a16="http://schemas.microsoft.com/office/drawing/2014/main" id="{76E39CDC-97BC-4E4B-B799-FA3E3C9DD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26347"/>
              </p:ext>
            </p:extLst>
          </p:nvPr>
        </p:nvGraphicFramePr>
        <p:xfrm>
          <a:off x="590575" y="1872460"/>
          <a:ext cx="594360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Documento" r:id="rId3" imgW="4176360" imgH="2361240" progId="Word.Document.8">
                  <p:embed/>
                </p:oleObj>
              </mc:Choice>
              <mc:Fallback>
                <p:oleObj name="Documento" r:id="rId3" imgW="4176360" imgH="2361240" progId="Word.Document.8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29F53A54-B80D-48ED-A614-7496912096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75" y="1872460"/>
                        <a:ext cx="594360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12">
            <a:extLst>
              <a:ext uri="{FF2B5EF4-FFF2-40B4-BE49-F238E27FC236}">
                <a16:creationId xmlns:a16="http://schemas.microsoft.com/office/drawing/2014/main" id="{BE2E19AA-D164-4048-A48D-CF9BB7CB12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00457" y="2908808"/>
            <a:ext cx="609600" cy="381000"/>
          </a:xfrm>
          <a:prstGeom prst="line">
            <a:avLst/>
          </a:prstGeom>
          <a:noFill/>
          <a:ln w="149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6" name="Object 19">
            <a:extLst>
              <a:ext uri="{FF2B5EF4-FFF2-40B4-BE49-F238E27FC236}">
                <a16:creationId xmlns:a16="http://schemas.microsoft.com/office/drawing/2014/main" id="{CA31F3BD-E9AF-4976-BD57-C975CD5B0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083768"/>
              </p:ext>
            </p:extLst>
          </p:nvPr>
        </p:nvGraphicFramePr>
        <p:xfrm>
          <a:off x="1209820" y="4477798"/>
          <a:ext cx="417512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magine bitmap" r:id="rId5" imgW="243706" imgH="426576" progId="Paint.Picture">
                  <p:embed/>
                </p:oleObj>
              </mc:Choice>
              <mc:Fallback>
                <p:oleObj name="Immagine bitmap" r:id="rId5" imgW="243706" imgH="426576" progId="Paint.Picture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:a16="http://schemas.microsoft.com/office/drawing/2014/main" id="{A9F90EEC-A55B-482C-BC61-63B8420884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20" y="4477798"/>
                        <a:ext cx="417512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Line 32">
            <a:extLst>
              <a:ext uri="{FF2B5EF4-FFF2-40B4-BE49-F238E27FC236}">
                <a16:creationId xmlns:a16="http://schemas.microsoft.com/office/drawing/2014/main" id="{3D16551C-CF71-4B0C-8F6A-1751070E35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8257" y="3944398"/>
            <a:ext cx="3048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" name="Line 33">
            <a:extLst>
              <a:ext uri="{FF2B5EF4-FFF2-40B4-BE49-F238E27FC236}">
                <a16:creationId xmlns:a16="http://schemas.microsoft.com/office/drawing/2014/main" id="{97F582FC-A404-4C3C-BF85-BBC35FDCAC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9257" y="3868198"/>
            <a:ext cx="2819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" name="Line 34">
            <a:extLst>
              <a:ext uri="{FF2B5EF4-FFF2-40B4-BE49-F238E27FC236}">
                <a16:creationId xmlns:a16="http://schemas.microsoft.com/office/drawing/2014/main" id="{49972CCD-373C-4EBB-B946-6F9E6D4E1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057" y="5468398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A9ECE1B5-F1AA-44B0-894D-EFF2466986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8657" y="1429798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51" name="Object 38">
            <a:extLst>
              <a:ext uri="{FF2B5EF4-FFF2-40B4-BE49-F238E27FC236}">
                <a16:creationId xmlns:a16="http://schemas.microsoft.com/office/drawing/2014/main" id="{C9519103-3CF7-4458-A3DA-C6E9740224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755355"/>
              </p:ext>
            </p:extLst>
          </p:nvPr>
        </p:nvGraphicFramePr>
        <p:xfrm>
          <a:off x="2956070" y="1429798"/>
          <a:ext cx="79216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Immagine bitmap" r:id="rId7" imgW="510476" imgH="289463" progId="Paint.Picture">
                  <p:embed/>
                </p:oleObj>
              </mc:Choice>
              <mc:Fallback>
                <p:oleObj name="Immagine bitmap" r:id="rId7" imgW="510476" imgH="289463" progId="Paint.Picture">
                  <p:embed/>
                  <p:pic>
                    <p:nvPicPr>
                      <p:cNvPr id="46118" name="Object 38">
                        <a:extLst>
                          <a:ext uri="{FF2B5EF4-FFF2-40B4-BE49-F238E27FC236}">
                            <a16:creationId xmlns:a16="http://schemas.microsoft.com/office/drawing/2014/main" id="{06FA4CB4-9767-47EC-9DDC-8A09A65558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070" y="1429798"/>
                        <a:ext cx="792162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FFFF421-D3F8-4410-959D-F9A804FA203D}"/>
              </a:ext>
            </a:extLst>
          </p:cNvPr>
          <p:cNvSpPr txBox="1"/>
          <p:nvPr/>
        </p:nvSpPr>
        <p:spPr>
          <a:xfrm>
            <a:off x="22429" y="1317456"/>
            <a:ext cx="40931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DESIGN OF SUSPENSION &amp; TYRES 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B9FC3349-1FAA-4541-AC43-DFE92C3DC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2100" y="1317455"/>
            <a:ext cx="3699470" cy="55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14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C95F12-F85D-4E3C-A612-0A1EFCB144B2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PRODUCT DEVELOPMENT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4705CA3-D308-4E26-9CF0-41E6EF95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3937000"/>
            <a:ext cx="2209800" cy="2362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7B96829D-80BD-43B8-859C-0FD12971C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949" y="3078958"/>
            <a:ext cx="2956560" cy="95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6" tIns="45708" rIns="91416" bIns="45708">
            <a:spAutoFit/>
          </a:bodyPr>
          <a:lstStyle/>
          <a:p>
            <a:r>
              <a:rPr lang="en-GB" altLang="it-IT" sz="2800" b="1">
                <a:solidFill>
                  <a:srgbClr val="FF0000"/>
                </a:solidFill>
                <a:latin typeface="Arial" panose="020B0604020202020204" pitchFamily="34" charset="0"/>
              </a:rPr>
              <a:t>digital twin of the car</a:t>
            </a:r>
            <a:endParaRPr lang="en-GB" altLang="it-IT" sz="2800" b="1">
              <a:solidFill>
                <a:srgbClr val="FF0000"/>
              </a:solidFill>
            </a:endParaRPr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BBFF8CDA-8C66-410D-BDA9-92EF72A98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753359"/>
              </p:ext>
            </p:extLst>
          </p:nvPr>
        </p:nvGraphicFramePr>
        <p:xfrm>
          <a:off x="2500313" y="3860800"/>
          <a:ext cx="3352800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magine" r:id="rId3" imgW="3267000" imgH="2552760" progId="Word.Picture.8">
                  <p:embed/>
                </p:oleObj>
              </mc:Choice>
              <mc:Fallback>
                <p:oleObj name="Immagine" r:id="rId3" imgW="3267000" imgH="2552760" progId="Word.Picture.8">
                  <p:embed/>
                  <p:pic>
                    <p:nvPicPr>
                      <p:cNvPr id="78852" name="Object 4">
                        <a:extLst>
                          <a:ext uri="{FF2B5EF4-FFF2-40B4-BE49-F238E27FC236}">
                            <a16:creationId xmlns:a16="http://schemas.microsoft.com/office/drawing/2014/main" id="{51823263-E54B-40E6-995D-6C026DD26F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860800"/>
                        <a:ext cx="3352800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9">
            <a:extLst>
              <a:ext uri="{FF2B5EF4-FFF2-40B4-BE49-F238E27FC236}">
                <a16:creationId xmlns:a16="http://schemas.microsoft.com/office/drawing/2014/main" id="{75938569-8C0B-4DD7-9926-4E69195A7550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889000"/>
            <a:ext cx="3352800" cy="2406650"/>
            <a:chOff x="816" y="1392"/>
            <a:chExt cx="2112" cy="1516"/>
          </a:xfrm>
        </p:grpSpPr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96187FE9-E21D-4446-896C-A897B929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392"/>
              <a:ext cx="1392" cy="14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27" name="Object 8">
              <a:extLst>
                <a:ext uri="{FF2B5EF4-FFF2-40B4-BE49-F238E27FC236}">
                  <a16:creationId xmlns:a16="http://schemas.microsoft.com/office/drawing/2014/main" id="{13719460-5730-4F99-BA0F-257245EFFB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6" y="1488"/>
            <a:ext cx="2112" cy="1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Immagine" r:id="rId5" imgW="3267000" imgH="2552760" progId="Word.Picture.8">
                    <p:embed/>
                  </p:oleObj>
                </mc:Choice>
                <mc:Fallback>
                  <p:oleObj name="Immagine" r:id="rId5" imgW="3267000" imgH="2552760" progId="Word.Picture.8">
                    <p:embed/>
                    <p:pic>
                      <p:nvPicPr>
                        <p:cNvPr id="78856" name="Object 8">
                          <a:extLst>
                            <a:ext uri="{FF2B5EF4-FFF2-40B4-BE49-F238E27FC236}">
                              <a16:creationId xmlns:a16="http://schemas.microsoft.com/office/drawing/2014/main" id="{80CAE1EE-E73D-43EA-8BB3-4DF0BA92F1C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488"/>
                          <a:ext cx="2112" cy="1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8" name="Object 5">
            <a:extLst>
              <a:ext uri="{FF2B5EF4-FFF2-40B4-BE49-F238E27FC236}">
                <a16:creationId xmlns:a16="http://schemas.microsoft.com/office/drawing/2014/main" id="{8EDEA082-77F6-4DC2-94DD-E6928983EE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477627"/>
              </p:ext>
            </p:extLst>
          </p:nvPr>
        </p:nvGraphicFramePr>
        <p:xfrm>
          <a:off x="3149169" y="946728"/>
          <a:ext cx="2133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Documento" r:id="rId6" imgW="2896200" imgH="1604880" progId="Word.Document.8">
                  <p:embed/>
                </p:oleObj>
              </mc:Choice>
              <mc:Fallback>
                <p:oleObj name="Documento" r:id="rId6" imgW="2896200" imgH="1604880" progId="Word.Document.8">
                  <p:embed/>
                  <p:pic>
                    <p:nvPicPr>
                      <p:cNvPr id="78853" name="Object 5">
                        <a:extLst>
                          <a:ext uri="{FF2B5EF4-FFF2-40B4-BE49-F238E27FC236}">
                            <a16:creationId xmlns:a16="http://schemas.microsoft.com/office/drawing/2014/main" id="{AE3E21AC-917F-4920-8D9E-A6E718F84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169" y="946728"/>
                        <a:ext cx="2133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0">
            <a:extLst>
              <a:ext uri="{FF2B5EF4-FFF2-40B4-BE49-F238E27FC236}">
                <a16:creationId xmlns:a16="http://schemas.microsoft.com/office/drawing/2014/main" id="{830F3C97-7CE8-4B1E-87EB-4E61DD62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038" y="1974850"/>
            <a:ext cx="4507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800" i="1"/>
              <a:t>x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EAB86A96-DC4F-451B-A812-F8D5B142F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1898650"/>
            <a:ext cx="1010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800" i="1"/>
              <a:t>f(x)</a:t>
            </a:r>
            <a:endParaRPr lang="it-IT" altLang="it-IT" sz="4800"/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752C05C9-3301-4F76-AC1D-3199B147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4851400"/>
            <a:ext cx="4507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800" i="1"/>
              <a:t>x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49899669-A4A6-4F45-A8A3-CE3DE573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13" y="4775200"/>
            <a:ext cx="1010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4800" i="1"/>
              <a:t>f(x)</a:t>
            </a:r>
            <a:endParaRPr lang="it-IT" altLang="it-IT" sz="4800"/>
          </a:p>
        </p:txBody>
      </p:sp>
      <p:sp>
        <p:nvSpPr>
          <p:cNvPr id="48" name="AutoShape 14">
            <a:extLst>
              <a:ext uri="{FF2B5EF4-FFF2-40B4-BE49-F238E27FC236}">
                <a16:creationId xmlns:a16="http://schemas.microsoft.com/office/drawing/2014/main" id="{271F516E-53E1-4B83-8B04-329DFB640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713" y="3022600"/>
            <a:ext cx="762000" cy="10668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14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3B795D13-EED9-45A3-8556-930653ED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264466"/>
              </p:ext>
            </p:extLst>
          </p:nvPr>
        </p:nvGraphicFramePr>
        <p:xfrm>
          <a:off x="1247123" y="1485511"/>
          <a:ext cx="6779059" cy="350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o" r:id="rId3" imgW="2896200" imgH="1604520" progId="Word.Document.8">
                  <p:embed/>
                </p:oleObj>
              </mc:Choice>
              <mc:Fallback>
                <p:oleObj name="Documento" r:id="rId3" imgW="2896200" imgH="1604520" progId="Word.Document.8">
                  <p:embed/>
                  <p:pic>
                    <p:nvPicPr>
                      <p:cNvPr id="70659" name="Object 3">
                        <a:extLst>
                          <a:ext uri="{FF2B5EF4-FFF2-40B4-BE49-F238E27FC236}">
                            <a16:creationId xmlns:a16="http://schemas.microsoft.com/office/drawing/2014/main" id="{AE11BF3A-D9D1-4FC1-8F14-9B77651507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123" y="1485511"/>
                        <a:ext cx="6779059" cy="3506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B1920C16-CCAE-44B2-B07B-BFE89A6FC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26" y="4872182"/>
            <a:ext cx="7887855" cy="132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6" tIns="45708" rIns="91416" bIns="45708">
            <a:spAutoFit/>
          </a:bodyPr>
          <a:lstStyle/>
          <a:p>
            <a:r>
              <a:rPr lang="it-IT" altLang="it-IT" sz="4000">
                <a:solidFill>
                  <a:srgbClr val="FF0000"/>
                </a:solidFill>
              </a:rPr>
              <a:t>optimization of 72 parameters </a:t>
            </a:r>
            <a:r>
              <a:rPr lang="it-IT" altLang="it-IT" sz="4000"/>
              <a:t> </a:t>
            </a:r>
          </a:p>
          <a:p>
            <a:r>
              <a:rPr lang="it-IT" altLang="it-IT" sz="4000">
                <a:solidFill>
                  <a:srgbClr val="FF0000"/>
                </a:solidFill>
              </a:rPr>
              <a:t>considering 38 performance indices</a:t>
            </a:r>
            <a:endParaRPr lang="it-IT" altLang="it-IT" sz="4000" i="1" baseline="-2500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80315E-9EA1-4926-ABB6-85895B64CD08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PRODUCT DEVELOPMENT</a:t>
            </a:r>
          </a:p>
        </p:txBody>
      </p:sp>
    </p:spTree>
    <p:extLst>
      <p:ext uri="{BB962C8B-B14F-4D97-AF65-F5344CB8AC3E}">
        <p14:creationId xmlns:p14="http://schemas.microsoft.com/office/powerpoint/2010/main" val="379287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62BCCB-42EA-4C26-96DD-2BF5F41E6602}"/>
              </a:ext>
            </a:extLst>
          </p:cNvPr>
          <p:cNvSpPr txBox="1"/>
          <p:nvPr/>
        </p:nvSpPr>
        <p:spPr>
          <a:xfrm>
            <a:off x="3427762" y="1356470"/>
            <a:ext cx="3159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DIGITALIZATION &amp; AI</a:t>
            </a:r>
            <a:endParaRPr lang="it-IT" sz="2100" dirty="0">
              <a:solidFill>
                <a:srgbClr val="FF0000"/>
              </a:solidFill>
            </a:endParaRP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B747F40D-BFD5-48AC-A4BB-BEFB5CD98C0F}"/>
              </a:ext>
            </a:extLst>
          </p:cNvPr>
          <p:cNvSpPr/>
          <p:nvPr/>
        </p:nvSpPr>
        <p:spPr bwMode="auto">
          <a:xfrm>
            <a:off x="3129786" y="1771968"/>
            <a:ext cx="2754306" cy="2581472"/>
          </a:xfrm>
          <a:prstGeom prst="triangl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 algn="ctr" defTabSz="685800">
              <a:spcBef>
                <a:spcPct val="30000"/>
              </a:spcBef>
            </a:pPr>
            <a:endParaRPr lang="it-IT" sz="975" b="1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DA7607-C4FE-4F63-9C37-6DC4076E195C}"/>
              </a:ext>
            </a:extLst>
          </p:cNvPr>
          <p:cNvSpPr txBox="1"/>
          <p:nvPr/>
        </p:nvSpPr>
        <p:spPr>
          <a:xfrm>
            <a:off x="1643513" y="4286712"/>
            <a:ext cx="3159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>
                <a:solidFill>
                  <a:srgbClr val="FF0000"/>
                </a:solidFill>
              </a:rPr>
              <a:t>PRODUCT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689C27-4E53-42ED-A5BD-AD58E0CDA4AA}"/>
              </a:ext>
            </a:extLst>
          </p:cNvPr>
          <p:cNvSpPr txBox="1"/>
          <p:nvPr/>
        </p:nvSpPr>
        <p:spPr>
          <a:xfrm>
            <a:off x="5790428" y="4277240"/>
            <a:ext cx="15003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>
                <a:solidFill>
                  <a:srgbClr val="FF0000"/>
                </a:solidFill>
              </a:rPr>
              <a:t>PROCESS</a:t>
            </a:r>
            <a:endParaRPr lang="it-IT" sz="21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A58171-0506-431D-9402-C1BC635AEA18}"/>
              </a:ext>
            </a:extLst>
          </p:cNvPr>
          <p:cNvSpPr txBox="1"/>
          <p:nvPr/>
        </p:nvSpPr>
        <p:spPr>
          <a:xfrm rot="18344724">
            <a:off x="4005378" y="4078963"/>
            <a:ext cx="167663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100" dirty="0" err="1">
                <a:solidFill>
                  <a:srgbClr val="00B0F0"/>
                </a:solidFill>
              </a:rPr>
              <a:t>SINERGY</a:t>
            </a:r>
            <a:endParaRPr lang="it-IT" sz="2100" dirty="0">
              <a:solidFill>
                <a:srgbClr val="00B0F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C040EBC-8A5B-4002-B7FF-8AD8B326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614" y="2495294"/>
            <a:ext cx="3676650" cy="12477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D182A2-8A12-4BD0-9B96-DA3F688EDF09}"/>
              </a:ext>
            </a:extLst>
          </p:cNvPr>
          <p:cNvSpPr txBox="1"/>
          <p:nvPr/>
        </p:nvSpPr>
        <p:spPr>
          <a:xfrm>
            <a:off x="271694" y="5212764"/>
            <a:ext cx="8810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Mastinu, G., Cadini, F., and Gobbi, M., "</a:t>
            </a:r>
            <a:r>
              <a:rPr lang="en-US" sz="1600" b="1" i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Industry 4.0 and Automotive 4.0: Challenges and Opportunities for Designing New Vehicle Components for Automated and/or Electric Vehicles</a:t>
            </a:r>
            <a:r>
              <a:rPr lang="en-US" sz="1600" b="0" i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," SAE Technical Paper 2019-01-0504, 2019, </a:t>
            </a:r>
            <a:r>
              <a:rPr lang="en-US" sz="1600" b="0" i="0" u="none" strike="noStrike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https://doi.org/10.4271/2019-01-0504</a:t>
            </a:r>
            <a:r>
              <a:rPr lang="en-US" sz="1600" b="0" i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.</a:t>
            </a:r>
            <a:endParaRPr lang="it-IT" sz="1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C95F12-F85D-4E3C-A612-0A1EFCB144B2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PROCESS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3808405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C95F12-F85D-4E3C-A612-0A1EFCB144B2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INFRASTRUCTURE DEVELOPMENT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CB51F42-77DF-49B8-AC5C-DC6ABB93D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4" r="1112" b="17902"/>
          <a:stretch/>
        </p:blipFill>
        <p:spPr>
          <a:xfrm>
            <a:off x="55420" y="1496291"/>
            <a:ext cx="9042400" cy="35837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ACA1B7-7200-41F5-949F-EE009BF94FBA}"/>
              </a:ext>
            </a:extLst>
          </p:cNvPr>
          <p:cNvSpPr txBox="1"/>
          <p:nvPr/>
        </p:nvSpPr>
        <p:spPr>
          <a:xfrm>
            <a:off x="2788646" y="5153794"/>
            <a:ext cx="3566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rgbClr val="FF0000"/>
                </a:solidFill>
              </a:rPr>
              <a:t>www.aiatedge.eu</a:t>
            </a:r>
          </a:p>
        </p:txBody>
      </p:sp>
    </p:spTree>
    <p:extLst>
      <p:ext uri="{BB962C8B-B14F-4D97-AF65-F5344CB8AC3E}">
        <p14:creationId xmlns:p14="http://schemas.microsoft.com/office/powerpoint/2010/main" val="2895453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A21F9C-1BB0-4D0F-9D66-92B2828F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1" y="936356"/>
            <a:ext cx="6371805" cy="59216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11121E-0B62-4484-A23B-FE651672FB4C}"/>
              </a:ext>
            </a:extLst>
          </p:cNvPr>
          <p:cNvSpPr txBox="1"/>
          <p:nvPr/>
        </p:nvSpPr>
        <p:spPr>
          <a:xfrm>
            <a:off x="326418" y="92735"/>
            <a:ext cx="801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AI &amp; INFRASTRUCTURE DEVELOPMENT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1ED2AB-965E-41E5-9733-6FCD138ED1D9}"/>
              </a:ext>
            </a:extLst>
          </p:cNvPr>
          <p:cNvSpPr txBox="1"/>
          <p:nvPr/>
        </p:nvSpPr>
        <p:spPr>
          <a:xfrm>
            <a:off x="422297" y="3229692"/>
            <a:ext cx="35667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>
                <a:solidFill>
                  <a:srgbClr val="FF0000"/>
                </a:solidFill>
              </a:rPr>
              <a:t>5G</a:t>
            </a:r>
          </a:p>
          <a:p>
            <a:r>
              <a:rPr lang="it-IT" sz="3600" b="1">
                <a:solidFill>
                  <a:srgbClr val="FF0000"/>
                </a:solidFill>
              </a:rPr>
              <a:t>Electronic</a:t>
            </a:r>
          </a:p>
          <a:p>
            <a:r>
              <a:rPr lang="it-IT" sz="3600" b="1">
                <a:solidFill>
                  <a:srgbClr val="FF0000"/>
                </a:solidFill>
              </a:rPr>
              <a:t>Traffic </a:t>
            </a:r>
          </a:p>
          <a:p>
            <a:r>
              <a:rPr lang="it-IT" sz="3600" b="1">
                <a:solidFill>
                  <a:srgbClr val="FF0000"/>
                </a:solidFill>
              </a:rPr>
              <a:t>Policeman 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078F3B07-D2DA-49A4-8357-775FD4AB839B}"/>
              </a:ext>
            </a:extLst>
          </p:cNvPr>
          <p:cNvSpPr/>
          <p:nvPr/>
        </p:nvSpPr>
        <p:spPr>
          <a:xfrm>
            <a:off x="5781963" y="4304145"/>
            <a:ext cx="314037" cy="943739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035BC68-8304-4D37-88A0-28FC9C7BF804}"/>
              </a:ext>
            </a:extLst>
          </p:cNvPr>
          <p:cNvSpPr/>
          <p:nvPr/>
        </p:nvSpPr>
        <p:spPr>
          <a:xfrm>
            <a:off x="5855853" y="4106855"/>
            <a:ext cx="166255" cy="16625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A452A20-FA1D-4D21-BC17-1B81725BD87F}"/>
              </a:ext>
            </a:extLst>
          </p:cNvPr>
          <p:cNvGrpSpPr/>
          <p:nvPr/>
        </p:nvGrpSpPr>
        <p:grpSpPr>
          <a:xfrm>
            <a:off x="5790830" y="3600518"/>
            <a:ext cx="610339" cy="1209964"/>
            <a:chOff x="1809588" y="2512293"/>
            <a:chExt cx="610339" cy="1209964"/>
          </a:xfrm>
        </p:grpSpPr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58E30865-3190-41A9-8C4A-7A8D2FB7BAA5}"/>
                </a:ext>
              </a:extLst>
            </p:cNvPr>
            <p:cNvSpPr/>
            <p:nvPr/>
          </p:nvSpPr>
          <p:spPr>
            <a:xfrm>
              <a:off x="1985080" y="2909454"/>
              <a:ext cx="138546" cy="406186"/>
            </a:xfrm>
            <a:prstGeom prst="arc">
              <a:avLst>
                <a:gd name="adj1" fmla="val 17549242"/>
                <a:gd name="adj2" fmla="val 3530571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E8388891-7BB2-4DFA-BBCC-814F5DC12194}"/>
                </a:ext>
              </a:extLst>
            </p:cNvPr>
            <p:cNvSpPr/>
            <p:nvPr/>
          </p:nvSpPr>
          <p:spPr>
            <a:xfrm>
              <a:off x="1948134" y="2789382"/>
              <a:ext cx="323273" cy="646331"/>
            </a:xfrm>
            <a:prstGeom prst="arc">
              <a:avLst>
                <a:gd name="adj1" fmla="val 17549242"/>
                <a:gd name="adj2" fmla="val 3530571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B8ABEF16-E246-45B9-9609-38622E7FF0D5}"/>
                </a:ext>
              </a:extLst>
            </p:cNvPr>
            <p:cNvSpPr/>
            <p:nvPr/>
          </p:nvSpPr>
          <p:spPr>
            <a:xfrm>
              <a:off x="1809588" y="2512293"/>
              <a:ext cx="610339" cy="1209964"/>
            </a:xfrm>
            <a:prstGeom prst="arc">
              <a:avLst>
                <a:gd name="adj1" fmla="val 17709297"/>
                <a:gd name="adj2" fmla="val 3374695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4240349-02B4-4E4C-A41A-BD71CF7F2DD9}"/>
              </a:ext>
            </a:extLst>
          </p:cNvPr>
          <p:cNvGrpSpPr/>
          <p:nvPr/>
        </p:nvGrpSpPr>
        <p:grpSpPr>
          <a:xfrm flipH="1">
            <a:off x="5453705" y="3605140"/>
            <a:ext cx="610339" cy="1209964"/>
            <a:chOff x="1809588" y="2512293"/>
            <a:chExt cx="610339" cy="1209964"/>
          </a:xfrm>
        </p:grpSpPr>
        <p:sp>
          <p:nvSpPr>
            <p:cNvPr id="14" name="Arco 13">
              <a:extLst>
                <a:ext uri="{FF2B5EF4-FFF2-40B4-BE49-F238E27FC236}">
                  <a16:creationId xmlns:a16="http://schemas.microsoft.com/office/drawing/2014/main" id="{9BFDF06B-2D1C-4317-A758-BFAEC82C6441}"/>
                </a:ext>
              </a:extLst>
            </p:cNvPr>
            <p:cNvSpPr/>
            <p:nvPr/>
          </p:nvSpPr>
          <p:spPr>
            <a:xfrm>
              <a:off x="1985080" y="2909454"/>
              <a:ext cx="138546" cy="406186"/>
            </a:xfrm>
            <a:prstGeom prst="arc">
              <a:avLst>
                <a:gd name="adj1" fmla="val 17549242"/>
                <a:gd name="adj2" fmla="val 3530571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Arco 14">
              <a:extLst>
                <a:ext uri="{FF2B5EF4-FFF2-40B4-BE49-F238E27FC236}">
                  <a16:creationId xmlns:a16="http://schemas.microsoft.com/office/drawing/2014/main" id="{3E4CD0FE-FF65-4F4C-A700-721D8CB872ED}"/>
                </a:ext>
              </a:extLst>
            </p:cNvPr>
            <p:cNvSpPr/>
            <p:nvPr/>
          </p:nvSpPr>
          <p:spPr>
            <a:xfrm>
              <a:off x="1948134" y="2789382"/>
              <a:ext cx="323273" cy="646331"/>
            </a:xfrm>
            <a:prstGeom prst="arc">
              <a:avLst>
                <a:gd name="adj1" fmla="val 17549242"/>
                <a:gd name="adj2" fmla="val 3530571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C5576C66-C6B0-43CF-80B5-BD35A2256F50}"/>
                </a:ext>
              </a:extLst>
            </p:cNvPr>
            <p:cNvSpPr/>
            <p:nvPr/>
          </p:nvSpPr>
          <p:spPr>
            <a:xfrm>
              <a:off x="1809588" y="2512293"/>
              <a:ext cx="610339" cy="1209964"/>
            </a:xfrm>
            <a:prstGeom prst="arc">
              <a:avLst>
                <a:gd name="adj1" fmla="val 17709297"/>
                <a:gd name="adj2" fmla="val 3374695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9142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C94E28-A08F-40DA-A0EA-4AA8801E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en-GB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15C3767-32F3-4CAC-AC2E-C5EF6BD96D03}"/>
              </a:ext>
            </a:extLst>
          </p:cNvPr>
          <p:cNvSpPr txBox="1">
            <a:spLocks/>
          </p:cNvSpPr>
          <p:nvPr/>
        </p:nvSpPr>
        <p:spPr>
          <a:xfrm>
            <a:off x="435275" y="1248493"/>
            <a:ext cx="8581043" cy="3961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GB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Important AI applications: </a:t>
            </a: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---digital twin of the vehicle, </a:t>
            </a: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---digital twin of infrastructure, </a:t>
            </a: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---combination of both</a:t>
            </a:r>
          </a:p>
          <a:p>
            <a:endParaRPr lang="en-US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Simulation and digital twins to be a predictive </a:t>
            </a:r>
            <a:r>
              <a:rPr lang="en-US" sz="2800" u="sng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 operational tools </a:t>
            </a:r>
          </a:p>
          <a:p>
            <a:endParaRPr lang="en-US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>
                <a:solidFill>
                  <a:schemeClr val="tx2">
                    <a:lumMod val="75000"/>
                  </a:schemeClr>
                </a:solidFill>
              </a:rPr>
              <a:t>AI: a technology in its infancy, helpful for sustainable mobility</a:t>
            </a:r>
            <a:endParaRPr lang="en-GB" sz="320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1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6"/>
          <p:cNvGrpSpPr>
            <a:grpSpLocks/>
          </p:cNvGrpSpPr>
          <p:nvPr/>
        </p:nvGrpSpPr>
        <p:grpSpPr bwMode="auto">
          <a:xfrm>
            <a:off x="10854" y="-2562"/>
            <a:ext cx="9110684" cy="3800213"/>
            <a:chOff x="590" y="757"/>
            <a:chExt cx="4499" cy="2344"/>
          </a:xfrm>
        </p:grpSpPr>
        <p:pic>
          <p:nvPicPr>
            <p:cNvPr id="133" name="Picture 3" descr="IMAGE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9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" t="6782" r="172" b="14643"/>
            <a:stretch/>
          </p:blipFill>
          <p:spPr bwMode="auto">
            <a:xfrm>
              <a:off x="590" y="757"/>
              <a:ext cx="4499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2672" y="1424"/>
              <a:ext cx="1680" cy="584"/>
            </a:xfrm>
            <a:custGeom>
              <a:avLst/>
              <a:gdLst>
                <a:gd name="T0" fmla="*/ 360 w 1680"/>
                <a:gd name="T1" fmla="*/ 48 h 584"/>
                <a:gd name="T2" fmla="*/ 56 w 1680"/>
                <a:gd name="T3" fmla="*/ 264 h 584"/>
                <a:gd name="T4" fmla="*/ 0 w 1680"/>
                <a:gd name="T5" fmla="*/ 536 h 584"/>
                <a:gd name="T6" fmla="*/ 208 w 1680"/>
                <a:gd name="T7" fmla="*/ 544 h 584"/>
                <a:gd name="T8" fmla="*/ 280 w 1680"/>
                <a:gd name="T9" fmla="*/ 584 h 584"/>
                <a:gd name="T10" fmla="*/ 360 w 1680"/>
                <a:gd name="T11" fmla="*/ 576 h 584"/>
                <a:gd name="T12" fmla="*/ 632 w 1680"/>
                <a:gd name="T13" fmla="*/ 400 h 584"/>
                <a:gd name="T14" fmla="*/ 1336 w 1680"/>
                <a:gd name="T15" fmla="*/ 232 h 584"/>
                <a:gd name="T16" fmla="*/ 1680 w 1680"/>
                <a:gd name="T17" fmla="*/ 56 h 584"/>
                <a:gd name="T18" fmla="*/ 1640 w 1680"/>
                <a:gd name="T19" fmla="*/ 0 h 584"/>
                <a:gd name="T20" fmla="*/ 360 w 1680"/>
                <a:gd name="T21" fmla="*/ 4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0"/>
                <a:gd name="T34" fmla="*/ 0 h 584"/>
                <a:gd name="T35" fmla="*/ 1680 w 1680"/>
                <a:gd name="T36" fmla="*/ 584 h 5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0" h="584">
                  <a:moveTo>
                    <a:pt x="360" y="48"/>
                  </a:moveTo>
                  <a:lnTo>
                    <a:pt x="56" y="264"/>
                  </a:lnTo>
                  <a:lnTo>
                    <a:pt x="0" y="536"/>
                  </a:lnTo>
                  <a:lnTo>
                    <a:pt x="208" y="544"/>
                  </a:lnTo>
                  <a:lnTo>
                    <a:pt x="280" y="584"/>
                  </a:lnTo>
                  <a:lnTo>
                    <a:pt x="360" y="576"/>
                  </a:lnTo>
                  <a:lnTo>
                    <a:pt x="632" y="400"/>
                  </a:lnTo>
                  <a:lnTo>
                    <a:pt x="1336" y="232"/>
                  </a:lnTo>
                  <a:lnTo>
                    <a:pt x="1680" y="56"/>
                  </a:lnTo>
                  <a:lnTo>
                    <a:pt x="1640" y="0"/>
                  </a:lnTo>
                  <a:lnTo>
                    <a:pt x="36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it-IT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kern="120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it-IT"/>
            </a:p>
          </p:txBody>
        </p:sp>
      </p:grpSp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4149725"/>
            <a:ext cx="7772400" cy="968375"/>
          </a:xfrm>
        </p:spPr>
        <p:txBody>
          <a:bodyPr>
            <a:noAutofit/>
          </a:bodyPr>
          <a:lstStyle/>
          <a:p>
            <a:pPr algn="ctr"/>
            <a:endParaRPr lang="it-IT" sz="2800" dirty="0"/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0" y="5743575"/>
            <a:ext cx="7772400" cy="7080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Aula Magna – Rettorato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Mercoledì 27 maggio 2015</a:t>
            </a:r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5462" y="3832224"/>
            <a:ext cx="9144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48007" y="3816351"/>
            <a:ext cx="9036647" cy="180000"/>
            <a:chOff x="1218340" y="275867"/>
            <a:chExt cx="17715122" cy="567843"/>
          </a:xfrm>
        </p:grpSpPr>
        <p:cxnSp>
          <p:nvCxnSpPr>
            <p:cNvPr id="9" name="Connettore 1 8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itolo 1"/>
          <p:cNvSpPr txBox="1">
            <a:spLocks/>
          </p:cNvSpPr>
          <p:nvPr/>
        </p:nvSpPr>
        <p:spPr>
          <a:xfrm>
            <a:off x="1035207" y="4114180"/>
            <a:ext cx="7441966" cy="2514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it-IT" sz="3200" dirty="0" err="1"/>
              <a:t>Thank</a:t>
            </a:r>
            <a:r>
              <a:rPr lang="it-IT" sz="3200" dirty="0"/>
              <a:t> </a:t>
            </a:r>
            <a:r>
              <a:rPr lang="it-IT" sz="3200" dirty="0" err="1"/>
              <a:t>you</a:t>
            </a:r>
            <a:endParaRPr lang="it-IT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  <p:pic>
        <p:nvPicPr>
          <p:cNvPr id="131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75" y="1423084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object 5">
            <a:extLst>
              <a:ext uri="{FF2B5EF4-FFF2-40B4-BE49-F238E27FC236}">
                <a16:creationId xmlns:a16="http://schemas.microsoft.com/office/drawing/2014/main" id="{419A6BF7-EAAB-4BDE-B70C-1115FA68FFC3}"/>
              </a:ext>
            </a:extLst>
          </p:cNvPr>
          <p:cNvSpPr/>
          <p:nvPr/>
        </p:nvSpPr>
        <p:spPr>
          <a:xfrm>
            <a:off x="3298440" y="365187"/>
            <a:ext cx="2614797" cy="880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91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C94E28-A08F-40DA-A0EA-4AA8801E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/>
              <a:t>Outline </a:t>
            </a:r>
            <a:endParaRPr lang="en-GB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30BCF7-2010-47EE-8C71-307251E9570E}"/>
              </a:ext>
            </a:extLst>
          </p:cNvPr>
          <p:cNvSpPr txBox="1"/>
          <p:nvPr/>
        </p:nvSpPr>
        <p:spPr>
          <a:xfrm>
            <a:off x="914398" y="1536174"/>
            <a:ext cx="70842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Lombardy Mobility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AI &amp; product development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AI &amp; process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AI &amp; infrastructure development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600" b="1">
                <a:solidFill>
                  <a:schemeClr val="tx2">
                    <a:lumMod val="75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850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asellaDiTesto 1"/>
          <p:cNvSpPr txBox="1">
            <a:spLocks noChangeArrowheads="1"/>
          </p:cNvSpPr>
          <p:nvPr/>
        </p:nvSpPr>
        <p:spPr bwMode="auto">
          <a:xfrm>
            <a:off x="5114879" y="3422217"/>
            <a:ext cx="26080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it-IT" altLang="it-IT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Giampiero Mastinu</a:t>
            </a:r>
          </a:p>
          <a:p>
            <a:pPr>
              <a:buNone/>
            </a:pPr>
            <a:r>
              <a:rPr lang="en-US" sz="2000" dirty="0"/>
              <a:t>Secretary General CLM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86" y="5021167"/>
            <a:ext cx="1872208" cy="83865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86" y="1249650"/>
            <a:ext cx="6052099" cy="22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/>
          <p:cNvSpPr txBox="1">
            <a:spLocks noChangeArrowheads="1"/>
          </p:cNvSpPr>
          <p:nvPr/>
        </p:nvSpPr>
        <p:spPr bwMode="auto">
          <a:xfrm>
            <a:off x="1688894" y="3429000"/>
            <a:ext cx="230704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it-IT" altLang="it-IT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Saverio Gaboardi</a:t>
            </a:r>
          </a:p>
          <a:p>
            <a:pPr>
              <a:buNone/>
            </a:pPr>
            <a:r>
              <a:rPr lang="en-US" sz="2000" dirty="0"/>
              <a:t>President CLM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77CF3D0-B9A8-4FF1-8D43-7EDA77169D5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79712" y="5026329"/>
            <a:ext cx="2571314" cy="903670"/>
          </a:xfrm>
          <a:prstGeom prst="rect">
            <a:avLst/>
          </a:prstGeom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45A8E596-BDD3-4E23-85C7-8F90297AB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175" y="-24545"/>
            <a:ext cx="4836389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it-IT" altLang="it-IT" sz="24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www.clusterlombardomobilita.it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7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6B0D9-F2D4-419E-AD80-08C0799C8F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136" y="93164"/>
            <a:ext cx="7353446" cy="838200"/>
          </a:xfrm>
        </p:spPr>
        <p:txBody>
          <a:bodyPr>
            <a:no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LOMBARDY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MOBILITY</a:t>
            </a:r>
            <a:r>
              <a:rPr lang="it-IT" sz="3200" dirty="0">
                <a:solidFill>
                  <a:schemeClr val="bg1"/>
                </a:solidFill>
              </a:rPr>
              <a:t> CLUSTER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E93FD9-E2AE-491D-9AA3-EE1008A0B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80" y="3617428"/>
            <a:ext cx="2256251" cy="10081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378241-4967-44F5-ADE9-14E33D2BF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41" y="2498721"/>
            <a:ext cx="2256251" cy="10081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43E8B16-B72B-4EE4-8357-BE2ED98D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41" y="1420802"/>
            <a:ext cx="2256251" cy="100811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A96017E-1427-42C2-AE0A-7397AFCB62C3}"/>
              </a:ext>
            </a:extLst>
          </p:cNvPr>
          <p:cNvSpPr txBox="1">
            <a:spLocks/>
          </p:cNvSpPr>
          <p:nvPr/>
        </p:nvSpPr>
        <p:spPr bwMode="auto">
          <a:xfrm>
            <a:off x="719136" y="1721402"/>
            <a:ext cx="2916761" cy="30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9pPr>
          </a:lstStyle>
          <a:p>
            <a:r>
              <a:rPr lang="it-IT" kern="0" dirty="0"/>
              <a:t>Automotive</a:t>
            </a:r>
          </a:p>
          <a:p>
            <a:endParaRPr lang="it-IT" kern="0" dirty="0"/>
          </a:p>
          <a:p>
            <a:endParaRPr lang="it-IT" kern="0" dirty="0"/>
          </a:p>
          <a:p>
            <a:r>
              <a:rPr lang="it-IT" kern="0" dirty="0" err="1"/>
              <a:t>Waterborne</a:t>
            </a:r>
            <a:endParaRPr lang="it-IT" kern="0" dirty="0"/>
          </a:p>
          <a:p>
            <a:endParaRPr lang="it-IT" kern="0" dirty="0"/>
          </a:p>
          <a:p>
            <a:endParaRPr lang="it-IT" kern="0" dirty="0"/>
          </a:p>
          <a:p>
            <a:endParaRPr lang="it-IT" kern="0" dirty="0"/>
          </a:p>
          <a:p>
            <a:r>
              <a:rPr lang="it-IT" kern="0" dirty="0" err="1"/>
              <a:t>Railway</a:t>
            </a:r>
            <a:endParaRPr lang="it-IT" kern="0" dirty="0"/>
          </a:p>
          <a:p>
            <a:endParaRPr lang="it-IT" kern="0" dirty="0"/>
          </a:p>
          <a:p>
            <a:endParaRPr lang="it-IT" kern="0" dirty="0"/>
          </a:p>
          <a:p>
            <a:r>
              <a:rPr lang="it-IT" kern="0" dirty="0" err="1"/>
              <a:t>Intelligent</a:t>
            </a:r>
            <a:r>
              <a:rPr lang="it-IT" kern="0" dirty="0"/>
              <a:t> </a:t>
            </a:r>
            <a:r>
              <a:rPr lang="it-IT" kern="0" dirty="0" err="1"/>
              <a:t>Transportation</a:t>
            </a:r>
            <a:r>
              <a:rPr lang="it-IT" kern="0" dirty="0"/>
              <a:t> Services</a:t>
            </a:r>
          </a:p>
          <a:p>
            <a:endParaRPr lang="en-GB" kern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751E239-35B0-49A5-ADDE-13E3C83D99FF}"/>
              </a:ext>
            </a:extLst>
          </p:cNvPr>
          <p:cNvSpPr txBox="1">
            <a:spLocks/>
          </p:cNvSpPr>
          <p:nvPr/>
        </p:nvSpPr>
        <p:spPr bwMode="auto">
          <a:xfrm>
            <a:off x="4046680" y="4854152"/>
            <a:ext cx="2202298" cy="12524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9pPr>
          </a:lstStyle>
          <a:p>
            <a:r>
              <a:rPr lang="it-IT" sz="8000" kern="0" dirty="0"/>
              <a:t> </a:t>
            </a:r>
            <a:r>
              <a:rPr lang="it-IT" sz="8000" kern="0" dirty="0" err="1"/>
              <a:t>ITS</a:t>
            </a:r>
            <a:endParaRPr lang="it-IT" sz="8000" kern="0" dirty="0"/>
          </a:p>
          <a:p>
            <a:endParaRPr lang="en-GB" sz="8000" kern="0" dirty="0"/>
          </a:p>
        </p:txBody>
      </p:sp>
    </p:spTree>
    <p:extLst>
      <p:ext uri="{BB962C8B-B14F-4D97-AF65-F5344CB8AC3E}">
        <p14:creationId xmlns:p14="http://schemas.microsoft.com/office/powerpoint/2010/main" val="317410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791" y="2708920"/>
            <a:ext cx="848836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74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partners </a:t>
            </a:r>
          </a:p>
          <a:p>
            <a:pPr algn="just">
              <a:spcBef>
                <a:spcPct val="50000"/>
              </a:spcBef>
            </a:pP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6 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</a:rPr>
              <a:t>trade </a:t>
            </a:r>
            <a:r>
              <a:rPr lang="it-IT" altLang="it-IT" dirty="0" err="1">
                <a:solidFill>
                  <a:schemeClr val="accent2">
                    <a:lumMod val="75000"/>
                  </a:schemeClr>
                </a:solidFill>
              </a:rPr>
              <a:t>associations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it-IT" alt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20 big </a:t>
            </a:r>
            <a:r>
              <a:rPr lang="it-IT" altLang="it-IT" b="1" dirty="0" err="1">
                <a:solidFill>
                  <a:schemeClr val="accent2">
                    <a:lumMod val="75000"/>
                  </a:schemeClr>
                </a:solidFill>
              </a:rPr>
              <a:t>entreprises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</a:rPr>
              <a:t>42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altLang="it-IT" dirty="0" err="1">
                <a:solidFill>
                  <a:schemeClr val="accent2">
                    <a:lumMod val="75000"/>
                  </a:schemeClr>
                </a:solidFill>
              </a:rPr>
              <a:t>SMEs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6 </a:t>
            </a:r>
            <a:r>
              <a:rPr lang="it-IT" altLang="it-IT" b="1" dirty="0" err="1">
                <a:solidFill>
                  <a:schemeClr val="accent2">
                    <a:lumMod val="75000"/>
                  </a:schemeClr>
                </a:solidFill>
              </a:rPr>
              <a:t>uniersities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altLang="it-IT" b="1" dirty="0" err="1">
                <a:solidFill>
                  <a:schemeClr val="accent2">
                    <a:lumMod val="75000"/>
                  </a:schemeClr>
                </a:solidFill>
              </a:rPr>
              <a:t>research</a:t>
            </a:r>
            <a:r>
              <a:rPr lang="it-IT" altLang="it-IT" b="1" dirty="0">
                <a:solidFill>
                  <a:schemeClr val="accent2">
                    <a:lumMod val="75000"/>
                  </a:schemeClr>
                </a:solidFill>
              </a:rPr>
              <a:t> centers  </a:t>
            </a:r>
          </a:p>
          <a:p>
            <a:pPr algn="just">
              <a:spcBef>
                <a:spcPct val="50000"/>
              </a:spcBef>
            </a:pPr>
            <a:r>
              <a:rPr lang="it-IT" altLang="it-IT">
                <a:solidFill>
                  <a:schemeClr val="accent2">
                    <a:lumMod val="75000"/>
                  </a:schemeClr>
                </a:solidFill>
              </a:rPr>
              <a:t>Yearly 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</a:rPr>
              <a:t>turnover of CLM companies &gt;&gt; </a:t>
            </a:r>
            <a:r>
              <a:rPr lang="it-IT" altLang="it-IT" dirty="0">
                <a:solidFill>
                  <a:srgbClr val="FF0000"/>
                </a:solidFill>
              </a:rPr>
              <a:t>10 </a:t>
            </a:r>
            <a:r>
              <a:rPr lang="it-IT" altLang="it-IT" dirty="0" err="1">
                <a:solidFill>
                  <a:srgbClr val="FF0000"/>
                </a:solidFill>
              </a:rPr>
              <a:t>bln</a:t>
            </a:r>
            <a:r>
              <a:rPr lang="it-IT" altLang="it-IT" dirty="0">
                <a:solidFill>
                  <a:srgbClr val="FF0000"/>
                </a:solidFill>
              </a:rPr>
              <a:t> €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it-IT" alt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2749BB-AA16-481F-873D-32889555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30" y="960823"/>
            <a:ext cx="3674486" cy="139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1665355-8A84-4967-A752-DB19E4067023}"/>
              </a:ext>
            </a:extLst>
          </p:cNvPr>
          <p:cNvSpPr txBox="1">
            <a:spLocks/>
          </p:cNvSpPr>
          <p:nvPr/>
        </p:nvSpPr>
        <p:spPr>
          <a:xfrm>
            <a:off x="719136" y="93164"/>
            <a:ext cx="7353446" cy="83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339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3200">
                <a:solidFill>
                  <a:schemeClr val="bg1"/>
                </a:solidFill>
              </a:rPr>
              <a:t>LOMBARDY MOBILITY CLUSTER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7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596032" y="1995054"/>
            <a:ext cx="82296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FontTx/>
              <a:buNone/>
            </a:pP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  <a:p>
            <a:pPr>
              <a:buFontTx/>
              <a:buNone/>
            </a:pP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AUTOMOTIVE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INDUSTRY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 FROM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LOMBARDY</a:t>
            </a: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  <a:p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&gt;50.000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employees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 (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direct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),  </a:t>
            </a:r>
          </a:p>
          <a:p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&gt;300.000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employees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 (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indirect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) </a:t>
            </a:r>
          </a:p>
          <a:p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&gt; 20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billions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 budget</a:t>
            </a:r>
          </a:p>
          <a:p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~ 1.000 companies, 90% SME</a:t>
            </a:r>
          </a:p>
          <a:p>
            <a:pPr marL="0" indent="0">
              <a:buNone/>
            </a:pPr>
            <a:r>
              <a:rPr lang="it-IT" altLang="it-IT" sz="2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2400" dirty="0" err="1">
                <a:solidFill>
                  <a:srgbClr val="FF0000"/>
                </a:solidFill>
                <a:latin typeface="Arial" pitchFamily="34" charset="0"/>
              </a:rPr>
              <a:t>1st</a:t>
            </a:r>
            <a:r>
              <a:rPr lang="it-IT" altLang="it-IT" sz="2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in EU for innovative </a:t>
            </a:r>
            <a:r>
              <a:rPr lang="it-IT" altLang="it-IT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SMEs</a:t>
            </a:r>
            <a:endParaRPr lang="it-IT" altLang="it-IT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 marL="0" indent="0">
              <a:buNone/>
            </a:pPr>
            <a:r>
              <a:rPr lang="it-IT" altLang="it-IT" sz="2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2400" dirty="0" err="1">
                <a:solidFill>
                  <a:srgbClr val="FF0000"/>
                </a:solidFill>
                <a:latin typeface="Arial" pitchFamily="34" charset="0"/>
              </a:rPr>
              <a:t>2nd</a:t>
            </a:r>
            <a:r>
              <a:rPr lang="it-IT" altLang="it-IT" sz="2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altLang="it-IT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in EU for </a:t>
            </a:r>
            <a:r>
              <a:rPr lang="it-IT" altLang="it-IT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number</a:t>
            </a:r>
            <a:r>
              <a:rPr lang="it-IT" altLang="it-IT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of </a:t>
            </a:r>
            <a:r>
              <a:rPr lang="it-IT" altLang="it-IT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employees</a:t>
            </a:r>
            <a:r>
              <a:rPr lang="it-IT" altLang="it-IT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endParaRPr lang="it-IT" altLang="it-IT" sz="2400" dirty="0">
              <a:solidFill>
                <a:srgbClr val="FF0000"/>
              </a:solidFill>
              <a:latin typeface="Arial" pitchFamily="34" charset="0"/>
            </a:endParaRPr>
          </a:p>
          <a:p>
            <a:pPr marL="0" indent="0">
              <a:buNone/>
            </a:pPr>
            <a:r>
              <a:rPr lang="it-IT" altLang="it-IT" sz="2400">
                <a:solidFill>
                  <a:srgbClr val="FF0000"/>
                </a:solidFill>
                <a:latin typeface="Arial" pitchFamily="34" charset="0"/>
              </a:rPr>
              <a:t> 4th</a:t>
            </a:r>
            <a:r>
              <a:rPr lang="it-IT" altLang="it-IT" sz="2400">
                <a:solidFill>
                  <a:srgbClr val="2D2D8A"/>
                </a:solidFill>
                <a:latin typeface="Arial" pitchFamily="34" charset="0"/>
              </a:rPr>
              <a:t> 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automotive cluster in Europe (1st in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Italy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 with </a:t>
            </a:r>
            <a:r>
              <a:rPr lang="it-IT" altLang="it-IT" sz="2400" dirty="0" err="1">
                <a:solidFill>
                  <a:srgbClr val="2D2D8A"/>
                </a:solidFill>
                <a:latin typeface="Arial" pitchFamily="34" charset="0"/>
              </a:rPr>
              <a:t>Piedmont</a:t>
            </a:r>
            <a:r>
              <a:rPr lang="it-IT" altLang="it-IT" sz="2400" dirty="0">
                <a:solidFill>
                  <a:srgbClr val="2D2D8A"/>
                </a:solidFill>
                <a:latin typeface="Arial" pitchFamily="34" charset="0"/>
              </a:rPr>
              <a:t>)	</a:t>
            </a:r>
            <a:r>
              <a:rPr lang="it-IT" altLang="it-IT" sz="2400" b="0" dirty="0">
                <a:solidFill>
                  <a:srgbClr val="2D2D8A"/>
                </a:solidFill>
                <a:latin typeface="Arial" pitchFamily="34" charset="0"/>
              </a:rPr>
              <a:t>(</a:t>
            </a:r>
            <a:r>
              <a:rPr lang="it-IT" altLang="it-IT" sz="2400" b="0" dirty="0" err="1">
                <a:solidFill>
                  <a:srgbClr val="2D2D8A"/>
                </a:solidFill>
                <a:latin typeface="Arial" pitchFamily="34" charset="0"/>
              </a:rPr>
              <a:t>source:eocic</a:t>
            </a:r>
            <a:r>
              <a:rPr lang="it-IT" altLang="it-IT" sz="2400" b="0" dirty="0">
                <a:solidFill>
                  <a:srgbClr val="2D2D8A"/>
                </a:solidFill>
                <a:latin typeface="Arial" pitchFamily="34" charset="0"/>
              </a:rPr>
              <a:t>)</a:t>
            </a:r>
          </a:p>
          <a:p>
            <a:pPr marL="0" indent="0">
              <a:buNone/>
            </a:pP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  <a:p>
            <a:pPr marL="0" indent="0">
              <a:buNone/>
            </a:pP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it-IT" altLang="it-IT" sz="2400" dirty="0">
              <a:solidFill>
                <a:srgbClr val="2D2D8A"/>
              </a:solidFill>
              <a:latin typeface="Arial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DA3782-6EFF-498E-BAE1-D812B7CB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07" y="1328688"/>
            <a:ext cx="2256251" cy="100811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93FB505-EB90-48F9-B488-E91FEFADFE22}"/>
              </a:ext>
            </a:extLst>
          </p:cNvPr>
          <p:cNvSpPr txBox="1">
            <a:spLocks/>
          </p:cNvSpPr>
          <p:nvPr/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339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3200">
                <a:solidFill>
                  <a:schemeClr val="bg1"/>
                </a:solidFill>
              </a:rPr>
              <a:t>Automotive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82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276E8F-CB98-4660-9B09-920BAF9AAC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521" y="139166"/>
            <a:ext cx="8581043" cy="840400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Waterborne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5EE2DE-EE88-4EA0-866A-B2136450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196752"/>
            <a:ext cx="2900894" cy="1296144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30AA245-7C3F-43F5-AD82-39A3ACBE1A99}"/>
              </a:ext>
            </a:extLst>
          </p:cNvPr>
          <p:cNvSpPr txBox="1">
            <a:spLocks/>
          </p:cNvSpPr>
          <p:nvPr/>
        </p:nvSpPr>
        <p:spPr bwMode="auto">
          <a:xfrm>
            <a:off x="440847" y="1425724"/>
            <a:ext cx="6589712" cy="35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pitchFamily="34" charset="0"/>
              </a:defRPr>
            </a:lvl9pPr>
          </a:lstStyle>
          <a:p>
            <a:r>
              <a:rPr lang="it-IT" kern="0" dirty="0" err="1"/>
              <a:t>Italy</a:t>
            </a:r>
            <a:endParaRPr lang="it-IT" kern="0" dirty="0"/>
          </a:p>
          <a:p>
            <a:endParaRPr lang="it-IT" kern="0" dirty="0"/>
          </a:p>
          <a:p>
            <a:r>
              <a:rPr lang="it-IT" kern="0" dirty="0"/>
              <a:t>1° in the world: 21.7% of market share</a:t>
            </a:r>
          </a:p>
          <a:p>
            <a:endParaRPr lang="it-IT" kern="0" dirty="0"/>
          </a:p>
          <a:p>
            <a:r>
              <a:rPr lang="it-IT" kern="0"/>
              <a:t>Lombardy</a:t>
            </a:r>
            <a:r>
              <a:rPr lang="it-IT" kern="0" dirty="0"/>
              <a:t>: 1° in </a:t>
            </a:r>
            <a:r>
              <a:rPr lang="it-IT" kern="0" dirty="0" err="1"/>
              <a:t>Itay</a:t>
            </a:r>
            <a:r>
              <a:rPr lang="it-IT" kern="0" dirty="0"/>
              <a:t> </a:t>
            </a:r>
            <a:r>
              <a:rPr lang="it-IT" kern="0" dirty="0" err="1"/>
              <a:t>number</a:t>
            </a:r>
            <a:r>
              <a:rPr lang="it-IT" kern="0" dirty="0"/>
              <a:t> of companies (25% of </a:t>
            </a:r>
            <a:r>
              <a:rPr lang="it-IT" kern="0" dirty="0" err="1"/>
              <a:t>total</a:t>
            </a:r>
            <a:r>
              <a:rPr lang="it-IT" kern="0" dirty="0"/>
              <a:t> </a:t>
            </a:r>
            <a:r>
              <a:rPr lang="it-IT" kern="0" dirty="0" err="1"/>
              <a:t>italian</a:t>
            </a:r>
            <a:r>
              <a:rPr lang="it-IT" kern="0" dirty="0"/>
              <a:t>)</a:t>
            </a:r>
          </a:p>
          <a:p>
            <a:endParaRPr lang="it-IT" kern="0" dirty="0"/>
          </a:p>
          <a:p>
            <a:r>
              <a:rPr lang="it-IT" kern="0" dirty="0"/>
              <a:t>+ </a:t>
            </a:r>
            <a:r>
              <a:rPr lang="it-IT" kern="0" dirty="0" err="1"/>
              <a:t>many</a:t>
            </a:r>
            <a:r>
              <a:rPr lang="it-IT" kern="0" dirty="0"/>
              <a:t> </a:t>
            </a:r>
            <a:r>
              <a:rPr lang="it-IT" kern="0" dirty="0" err="1"/>
              <a:t>TIER</a:t>
            </a:r>
            <a:r>
              <a:rPr lang="it-IT" kern="0" dirty="0"/>
              <a:t> 2 &amp; 3</a:t>
            </a:r>
          </a:p>
          <a:p>
            <a:endParaRPr lang="it-IT" kern="0" dirty="0"/>
          </a:p>
          <a:p>
            <a:endParaRPr lang="it-IT" kern="0" dirty="0"/>
          </a:p>
          <a:p>
            <a:endParaRPr lang="it-IT" kern="0" dirty="0"/>
          </a:p>
          <a:p>
            <a:r>
              <a:rPr lang="it-IT" b="0" kern="0" dirty="0"/>
              <a:t>Source: Osservatorio </a:t>
            </a:r>
            <a:r>
              <a:rPr lang="it-IT" b="0" kern="0" dirty="0" err="1"/>
              <a:t>CLM</a:t>
            </a:r>
            <a:r>
              <a:rPr lang="it-IT" b="0" kern="0" dirty="0"/>
              <a:t> 2015</a:t>
            </a: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202854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53E6CC-A462-4BC5-9F26-8CF10B4582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521" y="139166"/>
            <a:ext cx="8581043" cy="840400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Rail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vehicles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7DF6D4-BDE1-420A-AFF5-9AE9C21734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381125"/>
            <a:ext cx="8323726" cy="4525963"/>
          </a:xfrm>
        </p:spPr>
        <p:txBody>
          <a:bodyPr/>
          <a:lstStyle/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GB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Lombardy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: </a:t>
            </a:r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biggest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number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of companies in </a:t>
            </a:r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Italy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(source: </a:t>
            </a:r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ASSIFER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) </a:t>
            </a:r>
          </a:p>
          <a:p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Turnover: 1,3 </a:t>
            </a:r>
            <a:r>
              <a:rPr lang="it-IT" sz="2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bln</a:t>
            </a:r>
            <a:r>
              <a:rPr lang="it-IT" sz="2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€ (2013)</a:t>
            </a:r>
          </a:p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it-IT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it-IT" sz="2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Source: Osservatorio </a:t>
            </a:r>
            <a:r>
              <a:rPr lang="it-IT" sz="22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CLM</a:t>
            </a:r>
            <a:r>
              <a:rPr lang="it-IT" sz="2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2015</a:t>
            </a:r>
            <a:endParaRPr lang="en-GB" sz="2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GB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GB" sz="2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4B340D-DAAD-4855-8ADF-3F77F715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986856"/>
            <a:ext cx="3048339" cy="13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B4675-3054-48CB-9963-5D048B11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/>
              <a:t>ELLIS: European network for AI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046643-BC53-4248-A91E-323670691EF0}"/>
              </a:ext>
            </a:extLst>
          </p:cNvPr>
          <p:cNvSpPr txBox="1"/>
          <p:nvPr/>
        </p:nvSpPr>
        <p:spPr>
          <a:xfrm>
            <a:off x="2710874" y="486715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>
                <a:solidFill>
                  <a:srgbClr val="FF0000"/>
                </a:solidFill>
              </a:rPr>
              <a:t>https://ellis.eu/units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C8D06E-BC87-459A-99AE-45CE93215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6" b="38193"/>
          <a:stretch/>
        </p:blipFill>
        <p:spPr>
          <a:xfrm>
            <a:off x="73891" y="1791854"/>
            <a:ext cx="9144000" cy="25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56013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21867</TotalTime>
  <Words>482</Words>
  <Application>Microsoft Office PowerPoint</Application>
  <PresentationFormat>Presentazione su schermo (4:3)</PresentationFormat>
  <Paragraphs>124</Paragraphs>
  <Slides>17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Calibri</vt:lpstr>
      <vt:lpstr>Roboto</vt:lpstr>
      <vt:lpstr>Times New Roman</vt:lpstr>
      <vt:lpstr>Wingdings</vt:lpstr>
      <vt:lpstr>POLI</vt:lpstr>
      <vt:lpstr>Documento</vt:lpstr>
      <vt:lpstr>Immagine bitmap</vt:lpstr>
      <vt:lpstr>Immagine</vt:lpstr>
      <vt:lpstr>Presentazione standard di PowerPoint</vt:lpstr>
      <vt:lpstr>Outline </vt:lpstr>
      <vt:lpstr>Presentazione standard di PowerPoint</vt:lpstr>
      <vt:lpstr>LOMBARDY MOBILITY CLUSTER</vt:lpstr>
      <vt:lpstr>Presentazione standard di PowerPoint</vt:lpstr>
      <vt:lpstr>Presentazione standard di PowerPoint</vt:lpstr>
      <vt:lpstr>Waterborne</vt:lpstr>
      <vt:lpstr>Rail vehicles</vt:lpstr>
      <vt:lpstr>ELLIS: European network for AI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</vt:lpstr>
      <vt:lpstr>Presentazione standard di PowerPoint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Gianpiero Mastinu</cp:lastModifiedBy>
  <cp:revision>450</cp:revision>
  <dcterms:created xsi:type="dcterms:W3CDTF">2015-05-26T12:27:57Z</dcterms:created>
  <dcterms:modified xsi:type="dcterms:W3CDTF">2021-11-18T07:18:10Z</dcterms:modified>
</cp:coreProperties>
</file>